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hartEx2.xml" ContentType="application/vnd.ms-office.chartex+xml"/>
  <Override PartName="/ppt/charts/chartEx3.xml" ContentType="application/vnd.ms-office.chartex+xml"/>
  <Override PartName="/ppt/charts/chartEx4.xml" ContentType="application/vnd.ms-office.chartex+xml"/>
  <Override PartName="/ppt/charts/style70.xml" ContentType="application/vnd.ms-office.chartstyle+xml"/>
  <Override PartName="/ppt/charts/colors70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1" r:id="rId5"/>
    <p:sldId id="272" r:id="rId6"/>
    <p:sldId id="260" r:id="rId7"/>
    <p:sldId id="265" r:id="rId8"/>
    <p:sldId id="266" r:id="rId9"/>
    <p:sldId id="262" r:id="rId10"/>
    <p:sldId id="263" r:id="rId11"/>
    <p:sldId id="271" r:id="rId12"/>
    <p:sldId id="269" r:id="rId13"/>
    <p:sldId id="270" r:id="rId14"/>
    <p:sldId id="264" r:id="rId15"/>
    <p:sldId id="273" r:id="rId16"/>
    <p:sldId id="274" r:id="rId17"/>
    <p:sldId id="283" r:id="rId18"/>
    <p:sldId id="275" r:id="rId19"/>
    <p:sldId id="278" r:id="rId20"/>
    <p:sldId id="280" r:id="rId21"/>
    <p:sldId id="281" r:id="rId22"/>
    <p:sldId id="282" r:id="rId23"/>
    <p:sldId id="2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5597"/>
    <a:srgbClr val="595959"/>
    <a:srgbClr val="494949"/>
    <a:srgbClr val="FFFFFF"/>
    <a:srgbClr val="FF0000"/>
    <a:srgbClr val="CC0000"/>
    <a:srgbClr val="4E8DF5"/>
    <a:srgbClr val="7FB90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5" autoAdjust="0"/>
    <p:restoredTop sz="94660"/>
  </p:normalViewPr>
  <p:slideViewPr>
    <p:cSldViewPr snapToGrid="0" showGuides="1">
      <p:cViewPr>
        <p:scale>
          <a:sx n="101" d="100"/>
          <a:sy n="101" d="100"/>
        </p:scale>
        <p:origin x="-56" y="48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C:\Users\Clone\Desktop\KAIST\CS408%20CS%20Project\Final\Files\correc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C:\Users\Clone\Desktop\KAIST\CS408%20CS%20Project\Final\Files\correc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C:\Users\Clone\Desktop\KAIST\CS408%20CS%20Project\Final\Files\correc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/C:\Users\Clone\Desktop\KAIST\CS408%20CS%20Project\Final\Files\correc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____3.xlsx"/></Relationships>
</file>

<file path=ppt/charts/_rels/chartEx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lone\Desktop\KAIST\CS408%20CS%20Project\Final\Files\searchtimes.xlsx" TargetMode="External"/><Relationship Id="rId2" Type="http://schemas.microsoft.com/office/2011/relationships/chartStyle" Target="style70.xml"/><Relationship Id="rId3" Type="http://schemas.microsoft.com/office/2011/relationships/chartColorStyle" Target="colors70.xml"/></Relationships>
</file>

<file path=ppt/charts/_rels/chartEx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lone\Desktop\KAIST\CS408%20CS%20Project\Final\Files\searchtimes.xlsx" TargetMode="External"/><Relationship Id="rId2" Type="http://schemas.microsoft.com/office/2011/relationships/chartStyle" Target="style8.xml"/><Relationship Id="rId3" Type="http://schemas.microsoft.com/office/2011/relationships/chartColorStyle" Target="colors8.xml"/></Relationships>
</file>

<file path=ppt/charts/_rels/chartEx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lone\Desktop\KAIST\CS408%20CS%20Project\Final\Files\searchtimes.xlsx" TargetMode="External"/><Relationship Id="rId2" Type="http://schemas.microsoft.com/office/2011/relationships/chartStyle" Target="style9.xml"/><Relationship Id="rId3" Type="http://schemas.microsoft.com/office/2011/relationships/chartColorStyle" Target="colors9.xml"/></Relationships>
</file>

<file path=ppt/charts/_rels/chartEx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lone\Desktop\KAIST\CS408%20CS%20Project\Final\Files\searchtimes.xlsx" TargetMode="External"/><Relationship Id="rId2" Type="http://schemas.microsoft.com/office/2011/relationships/chartStyle" Target="style10.xml"/><Relationship Id="rId3" Type="http://schemas.microsoft.com/office/2011/relationships/chartColorStyle" Target="colors1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113766077716"/>
          <c:y val="0.0318699759731863"/>
          <c:w val="0.686750751090693"/>
          <c:h val="0.8558151641771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54.0</c:v>
                </c:pt>
                <c:pt idx="1">
                  <c:v>44.0</c:v>
                </c:pt>
                <c:pt idx="2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C91-481A-8A5E-DBD9C5C9810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rgbClr val="FFB9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21.0</c:v>
                </c:pt>
                <c:pt idx="1">
                  <c:v>65.0</c:v>
                </c:pt>
                <c:pt idx="2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C91-481A-8A5E-DBD9C5C981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443793024"/>
        <c:axId val="-1443655280"/>
      </c:barChart>
      <c:catAx>
        <c:axId val="-144379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43655280"/>
        <c:crosses val="autoZero"/>
        <c:auto val="1"/>
        <c:lblAlgn val="ctr"/>
        <c:lblOffset val="100"/>
        <c:noMultiLvlLbl val="0"/>
      </c:catAx>
      <c:valAx>
        <c:axId val="-1443655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44379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049148067195"/>
          <c:y val="0.875421668221495"/>
          <c:w val="0.250801135278629"/>
          <c:h val="0.09258398653323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>
                  <a:lumMod val="8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59-417F-84DE-D6AFF422C0C3}"/>
              </c:ext>
            </c:extLst>
          </c:dPt>
          <c:cat>
            <c:strRef>
              <c:f>Sheet1!$A$2:$A$9</c:f>
              <c:strCache>
                <c:ptCount val="8"/>
                <c:pt idx="0">
                  <c:v> </c:v>
                </c:pt>
                <c:pt idx="1">
                  <c:v> </c:v>
                </c:pt>
                <c:pt idx="2">
                  <c:v>OPT1</c:v>
                </c:pt>
                <c:pt idx="3">
                  <c:v>OPT2</c:v>
                </c:pt>
                <c:pt idx="4">
                  <c:v>OPT3</c:v>
                </c:pt>
                <c:pt idx="5">
                  <c:v>OPT4</c:v>
                </c:pt>
                <c:pt idx="6">
                  <c:v> </c:v>
                </c:pt>
                <c:pt idx="7">
                  <c:v>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0.621</c:v>
                </c:pt>
                <c:pt idx="1">
                  <c:v>0.653</c:v>
                </c:pt>
                <c:pt idx="2">
                  <c:v>0.653</c:v>
                </c:pt>
                <c:pt idx="3">
                  <c:v>0.653</c:v>
                </c:pt>
                <c:pt idx="4">
                  <c:v>0.653</c:v>
                </c:pt>
                <c:pt idx="5">
                  <c:v>0.653</c:v>
                </c:pt>
                <c:pt idx="6">
                  <c:v>0.856</c:v>
                </c:pt>
                <c:pt idx="7">
                  <c:v>0.653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59-417F-84DE-D6AFF422C0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 </c:v>
                </c:pt>
                <c:pt idx="1">
                  <c:v> </c:v>
                </c:pt>
                <c:pt idx="2">
                  <c:v>OPT1</c:v>
                </c:pt>
                <c:pt idx="3">
                  <c:v>OPT2</c:v>
                </c:pt>
                <c:pt idx="4">
                  <c:v>OPT3</c:v>
                </c:pt>
                <c:pt idx="5">
                  <c:v>OPT4</c:v>
                </c:pt>
                <c:pt idx="6">
                  <c:v> </c:v>
                </c:pt>
                <c:pt idx="7">
                  <c:v> 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0.0</c:v>
                </c:pt>
                <c:pt idx="1">
                  <c:v>0.0</c:v>
                </c:pt>
                <c:pt idx="2">
                  <c:v>0.063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0.063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159-417F-84DE-D6AFF422C0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7FB90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 </c:v>
                </c:pt>
                <c:pt idx="1">
                  <c:v> </c:v>
                </c:pt>
                <c:pt idx="2">
                  <c:v>OPT1</c:v>
                </c:pt>
                <c:pt idx="3">
                  <c:v>OPT2</c:v>
                </c:pt>
                <c:pt idx="4">
                  <c:v>OPT3</c:v>
                </c:pt>
                <c:pt idx="5">
                  <c:v>OPT4</c:v>
                </c:pt>
                <c:pt idx="6">
                  <c:v> </c:v>
                </c:pt>
                <c:pt idx="7">
                  <c:v> 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0.11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159-417F-84DE-D6AFF422C0C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solidFill>
              <a:srgbClr val="4E8DF5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 </c:v>
                </c:pt>
                <c:pt idx="1">
                  <c:v> </c:v>
                </c:pt>
                <c:pt idx="2">
                  <c:v>OPT1</c:v>
                </c:pt>
                <c:pt idx="3">
                  <c:v>OPT2</c:v>
                </c:pt>
                <c:pt idx="4">
                  <c:v>OPT3</c:v>
                </c:pt>
                <c:pt idx="5">
                  <c:v>OPT4</c:v>
                </c:pt>
                <c:pt idx="6">
                  <c:v> </c:v>
                </c:pt>
                <c:pt idx="7">
                  <c:v> 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0.032</c:v>
                </c:pt>
                <c:pt idx="5">
                  <c:v>0.0</c:v>
                </c:pt>
                <c:pt idx="6">
                  <c:v>0.0</c:v>
                </c:pt>
                <c:pt idx="7">
                  <c:v>0.032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159-417F-84DE-D6AFF422C0C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 </c:v>
                </c:pt>
                <c:pt idx="1">
                  <c:v> </c:v>
                </c:pt>
                <c:pt idx="2">
                  <c:v>OPT1</c:v>
                </c:pt>
                <c:pt idx="3">
                  <c:v>OPT2</c:v>
                </c:pt>
                <c:pt idx="4">
                  <c:v>OPT3</c:v>
                </c:pt>
                <c:pt idx="5">
                  <c:v>OPT4</c:v>
                </c:pt>
                <c:pt idx="6">
                  <c:v> </c:v>
                </c:pt>
                <c:pt idx="7">
                  <c:v> 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0.002</c:v>
                </c:pt>
                <c:pt idx="6">
                  <c:v>0.0</c:v>
                </c:pt>
                <c:pt idx="7">
                  <c:v>0.002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159-417F-84DE-D6AFF422C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-1329898768"/>
        <c:axId val="-1360221744"/>
      </c:barChart>
      <c:catAx>
        <c:axId val="-1329898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pPr>
            <a:endParaRPr lang="ko-KR"/>
          </a:p>
        </c:txPr>
        <c:crossAx val="-1360221744"/>
        <c:crosses val="autoZero"/>
        <c:auto val="1"/>
        <c:lblAlgn val="ctr"/>
        <c:lblOffset val="100"/>
        <c:noMultiLvlLbl val="0"/>
      </c:catAx>
      <c:valAx>
        <c:axId val="-1360221744"/>
        <c:scaling>
          <c:orientation val="minMax"/>
          <c:min val="0.55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pPr>
            <a:endParaRPr lang="ko-KR"/>
          </a:p>
        </c:txPr>
        <c:crossAx val="-1329898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Sheet1!$B$9</c:f>
              <c:strCache>
                <c:ptCount val="1"/>
                <c:pt idx="0">
                  <c:v>Correct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Sheet1!$A$10:$A$12</c:f>
              <c:strCache>
                <c:ptCount val="3"/>
                <c:pt idx="0">
                  <c:v>Portal</c:v>
                </c:pt>
                <c:pt idx="1">
                  <c:v>Elastic</c:v>
                </c:pt>
                <c:pt idx="2">
                  <c:v>xIS</c:v>
                </c:pt>
              </c:strCache>
            </c:strRef>
          </c:cat>
          <c:val>
            <c:numRef>
              <c:f>Sheet1!$B$10:$B$12</c:f>
              <c:numCache>
                <c:formatCode>General</c:formatCode>
                <c:ptCount val="3"/>
                <c:pt idx="0">
                  <c:v>14.0</c:v>
                </c:pt>
                <c:pt idx="1">
                  <c:v>11.0</c:v>
                </c:pt>
                <c:pt idx="2">
                  <c:v>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5F5-4EA0-ADBA-78D118F3C57A}"/>
            </c:ext>
          </c:extLst>
        </c:ser>
        <c:ser>
          <c:idx val="1"/>
          <c:order val="1"/>
          <c:tx>
            <c:strRef>
              <c:f>Sheet1!$C$9</c:f>
              <c:strCache>
                <c:ptCount val="1"/>
                <c:pt idx="0">
                  <c:v>Wrong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Sheet1!$A$10:$A$12</c:f>
              <c:strCache>
                <c:ptCount val="3"/>
                <c:pt idx="0">
                  <c:v>Portal</c:v>
                </c:pt>
                <c:pt idx="1">
                  <c:v>Elastic</c:v>
                </c:pt>
                <c:pt idx="2">
                  <c:v>xIS</c:v>
                </c:pt>
              </c:strCache>
            </c:strRef>
          </c:cat>
          <c:val>
            <c:numRef>
              <c:f>Sheet1!$C$10:$C$12</c:f>
              <c:numCache>
                <c:formatCode>General</c:formatCode>
                <c:ptCount val="3"/>
                <c:pt idx="0">
                  <c:v>22.0</c:v>
                </c:pt>
                <c:pt idx="1">
                  <c:v>25.0</c:v>
                </c:pt>
                <c:pt idx="2">
                  <c:v>16.0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5F5-4EA0-ADBA-78D118F3C5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43283664"/>
        <c:axId val="-1330126464"/>
      </c:barChart>
      <c:catAx>
        <c:axId val="-144328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pPr>
            <a:endParaRPr lang="ko-KR"/>
          </a:p>
        </c:txPr>
        <c:crossAx val="-1330126464"/>
        <c:crosses val="autoZero"/>
        <c:auto val="1"/>
        <c:lblAlgn val="ctr"/>
        <c:lblOffset val="100"/>
        <c:noMultiLvlLbl val="0"/>
      </c:catAx>
      <c:valAx>
        <c:axId val="-133012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443283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Correct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Portal</c:v>
                </c:pt>
                <c:pt idx="1">
                  <c:v>Elastic</c:v>
                </c:pt>
                <c:pt idx="2">
                  <c:v>xIS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16.0</c:v>
                </c:pt>
                <c:pt idx="1">
                  <c:v>19.0</c:v>
                </c:pt>
                <c:pt idx="2">
                  <c:v>36.0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EA4-465F-A727-2B0B787461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Wrong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Portal</c:v>
                </c:pt>
                <c:pt idx="1">
                  <c:v>Elastic</c:v>
                </c:pt>
                <c:pt idx="2">
                  <c:v>xIS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20.0</c:v>
                </c:pt>
                <c:pt idx="1">
                  <c:v>17.0</c:v>
                </c:pt>
                <c:pt idx="2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EA4-465F-A727-2B0B787461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65043264"/>
        <c:axId val="-1404573440"/>
      </c:barChart>
      <c:catAx>
        <c:axId val="-136504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pPr>
            <a:endParaRPr lang="ko-KR"/>
          </a:p>
        </c:txPr>
        <c:crossAx val="-1404573440"/>
        <c:crosses val="autoZero"/>
        <c:auto val="1"/>
        <c:lblAlgn val="ctr"/>
        <c:lblOffset val="100"/>
        <c:noMultiLvlLbl val="0"/>
      </c:catAx>
      <c:valAx>
        <c:axId val="-140457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6504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Correct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Sheet1!$A$6:$A$8</c:f>
              <c:strCache>
                <c:ptCount val="3"/>
                <c:pt idx="0">
                  <c:v>Portal</c:v>
                </c:pt>
                <c:pt idx="1">
                  <c:v>Elastic</c:v>
                </c:pt>
                <c:pt idx="2">
                  <c:v>xIS</c:v>
                </c:pt>
              </c:strCache>
            </c:strRef>
          </c:cat>
          <c:val>
            <c:numRef>
              <c:f>Sheet1!$B$6:$B$8</c:f>
              <c:numCache>
                <c:formatCode>General</c:formatCode>
                <c:ptCount val="3"/>
                <c:pt idx="0">
                  <c:v>27.0</c:v>
                </c:pt>
                <c:pt idx="1">
                  <c:v>22.0</c:v>
                </c:pt>
                <c:pt idx="2">
                  <c:v>28.0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642-42D2-9AD8-C0BF370B966C}"/>
            </c:ext>
          </c:extLst>
        </c:ser>
        <c:ser>
          <c:idx val="1"/>
          <c:order val="1"/>
          <c:tx>
            <c:strRef>
              <c:f>Sheet1!$C$5</c:f>
              <c:strCache>
                <c:ptCount val="1"/>
                <c:pt idx="0">
                  <c:v>Wrong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Sheet1!$A$6:$A$8</c:f>
              <c:strCache>
                <c:ptCount val="3"/>
                <c:pt idx="0">
                  <c:v>Portal</c:v>
                </c:pt>
                <c:pt idx="1">
                  <c:v>Elastic</c:v>
                </c:pt>
                <c:pt idx="2">
                  <c:v>xIS</c:v>
                </c:pt>
              </c:strCache>
            </c:strRef>
          </c:cat>
          <c:val>
            <c:numRef>
              <c:f>Sheet1!$C$6:$C$8</c:f>
              <c:numCache>
                <c:formatCode>General</c:formatCode>
                <c:ptCount val="3"/>
                <c:pt idx="0">
                  <c:v>9.0</c:v>
                </c:pt>
                <c:pt idx="1">
                  <c:v>14.0</c:v>
                </c:pt>
                <c:pt idx="2">
                  <c:v>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642-42D2-9AD8-C0BF370B96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62628576"/>
        <c:axId val="-1404326864"/>
      </c:barChart>
      <c:catAx>
        <c:axId val="-136262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pPr>
            <a:endParaRPr lang="ko-KR"/>
          </a:p>
        </c:txPr>
        <c:crossAx val="-1404326864"/>
        <c:crosses val="autoZero"/>
        <c:auto val="1"/>
        <c:lblAlgn val="ctr"/>
        <c:lblOffset val="100"/>
        <c:noMultiLvlLbl val="0"/>
      </c:catAx>
      <c:valAx>
        <c:axId val="-140432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62628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Sheet1!$B$13</c:f>
              <c:strCache>
                <c:ptCount val="1"/>
                <c:pt idx="0">
                  <c:v>Correct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Sheet1!$A$14:$A$16</c:f>
              <c:strCache>
                <c:ptCount val="3"/>
                <c:pt idx="0">
                  <c:v>Portal</c:v>
                </c:pt>
                <c:pt idx="1">
                  <c:v>Elastic</c:v>
                </c:pt>
                <c:pt idx="2">
                  <c:v>xIS</c:v>
                </c:pt>
              </c:strCache>
            </c:strRef>
          </c:cat>
          <c:val>
            <c:numRef>
              <c:f>Sheet1!$B$14:$B$16</c:f>
              <c:numCache>
                <c:formatCode>General</c:formatCode>
                <c:ptCount val="3"/>
                <c:pt idx="0">
                  <c:v>33.0</c:v>
                </c:pt>
                <c:pt idx="1">
                  <c:v>32.0</c:v>
                </c:pt>
                <c:pt idx="2">
                  <c:v>34.0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F54-4418-A889-773107ADBAD9}"/>
            </c:ext>
          </c:extLst>
        </c:ser>
        <c:ser>
          <c:idx val="1"/>
          <c:order val="1"/>
          <c:tx>
            <c:strRef>
              <c:f>Sheet1!$C$13</c:f>
              <c:strCache>
                <c:ptCount val="1"/>
                <c:pt idx="0">
                  <c:v>Wrong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Sheet1!$A$14:$A$16</c:f>
              <c:strCache>
                <c:ptCount val="3"/>
                <c:pt idx="0">
                  <c:v>Portal</c:v>
                </c:pt>
                <c:pt idx="1">
                  <c:v>Elastic</c:v>
                </c:pt>
                <c:pt idx="2">
                  <c:v>xIS</c:v>
                </c:pt>
              </c:strCache>
            </c:strRef>
          </c:cat>
          <c:val>
            <c:numRef>
              <c:f>Sheet1!$C$14:$C$16</c:f>
              <c:numCache>
                <c:formatCode>General</c:formatCode>
                <c:ptCount val="3"/>
                <c:pt idx="0">
                  <c:v>3.0</c:v>
                </c:pt>
                <c:pt idx="1">
                  <c:v>4.0</c:v>
                </c:pt>
                <c:pt idx="2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F54-4418-A889-773107ADB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31272400"/>
        <c:axId val="-1442902752"/>
      </c:barChart>
      <c:catAx>
        <c:axId val="-133127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pPr>
            <a:endParaRPr lang="ko-KR"/>
          </a:p>
        </c:txPr>
        <c:crossAx val="-1442902752"/>
        <c:crosses val="autoZero"/>
        <c:auto val="1"/>
        <c:lblAlgn val="ctr"/>
        <c:lblOffset val="100"/>
        <c:noMultiLvlLbl val="0"/>
      </c:catAx>
      <c:valAx>
        <c:axId val="-1442902752"/>
        <c:scaling>
          <c:orientation val="minMax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31272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cat>
            <c:numRef>
              <c:f>Sheet1!$A$2:$A$7</c:f>
              <c:numCache>
                <c:formatCode>m/d/yy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0.0</c:v>
                </c:pt>
                <c:pt idx="1">
                  <c:v>7.0</c:v>
                </c:pt>
                <c:pt idx="2">
                  <c:v>14.0</c:v>
                </c:pt>
                <c:pt idx="3">
                  <c:v>10.0</c:v>
                </c:pt>
                <c:pt idx="4">
                  <c:v>5.0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382-4881-BAE4-C7C9E2D152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>
                <a:lumMod val="85000"/>
                <a:alpha val="80000"/>
              </a:schemeClr>
            </a:solidFill>
            <a:ln>
              <a:noFill/>
            </a:ln>
            <a:effectLst/>
          </c:spPr>
          <c:cat>
            <c:numRef>
              <c:f>Sheet1!$A$2:$A$7</c:f>
              <c:numCache>
                <c:formatCode>m/d/yy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10.0</c:v>
                </c:pt>
                <c:pt idx="3">
                  <c:v>17.0</c:v>
                </c:pt>
                <c:pt idx="4">
                  <c:v>9.0</c:v>
                </c:pt>
                <c:pt idx="5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382-4881-BAE4-C7C9E2D152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bg1">
                <a:lumMod val="95000"/>
                <a:alpha val="50000"/>
              </a:schemeClr>
            </a:solidFill>
            <a:ln w="25400">
              <a:noFill/>
            </a:ln>
            <a:effectLst/>
          </c:spPr>
          <c:cat>
            <c:numRef>
              <c:f>Sheet1!$A$2:$A$7</c:f>
              <c:numCache>
                <c:formatCode>m/d/yy</c:formatCode>
                <c:ptCount val="6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3.0</c:v>
                </c:pt>
                <c:pt idx="4">
                  <c:v>17.0</c:v>
                </c:pt>
                <c:pt idx="5">
                  <c:v>15.0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C382-4881-BAE4-C7C9E2D15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360152800"/>
        <c:axId val="-1360288128"/>
      </c:areaChart>
      <c:catAx>
        <c:axId val="-1360152800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-1360288128"/>
        <c:crosses val="autoZero"/>
        <c:auto val="0"/>
        <c:lblAlgn val="ctr"/>
        <c:lblOffset val="100"/>
        <c:noMultiLvlLbl val="0"/>
      </c:catAx>
      <c:valAx>
        <c:axId val="-136028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altLang="en-US"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60152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ko-KR" altLang="en-US"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Sheet1!$B$33:$AK$33</cx:f>
        <cx:lvl ptCount="36" formatCode="G/표준">
          <cx:pt idx="0">3</cx:pt>
          <cx:pt idx="1">3</cx:pt>
          <cx:pt idx="2">8</cx:pt>
          <cx:pt idx="3">2</cx:pt>
          <cx:pt idx="4">2</cx:pt>
          <cx:pt idx="5">9</cx:pt>
          <cx:pt idx="6">4</cx:pt>
          <cx:pt idx="7">1</cx:pt>
          <cx:pt idx="8">3</cx:pt>
          <cx:pt idx="9">5</cx:pt>
          <cx:pt idx="10">1</cx:pt>
          <cx:pt idx="11">6</cx:pt>
          <cx:pt idx="12">2</cx:pt>
          <cx:pt idx="13">9</cx:pt>
          <cx:pt idx="14">9</cx:pt>
          <cx:pt idx="15">2</cx:pt>
          <cx:pt idx="16">1</cx:pt>
        </cx:lvl>
      </cx:numDim>
    </cx:data>
    <cx:data id="1">
      <cx:numDim type="val">
        <cx:f dir="row">Sheet1!$B$34:$AK$34</cx:f>
        <cx:lvl ptCount="36" formatCode="G/표준">
          <cx:pt idx="0">2</cx:pt>
          <cx:pt idx="1">7</cx:pt>
          <cx:pt idx="2">6</cx:pt>
          <cx:pt idx="3">3</cx:pt>
          <cx:pt idx="4">6</cx:pt>
          <cx:pt idx="5">1</cx:pt>
          <cx:pt idx="6">3</cx:pt>
          <cx:pt idx="7">5</cx:pt>
          <cx:pt idx="8">4</cx:pt>
          <cx:pt idx="9">3</cx:pt>
          <cx:pt idx="10">4</cx:pt>
          <cx:pt idx="11">10</cx:pt>
          <cx:pt idx="12">5</cx:pt>
          <cx:pt idx="13">4</cx:pt>
          <cx:pt idx="14">3</cx:pt>
          <cx:pt idx="15">8</cx:pt>
          <cx:pt idx="16">3</cx:pt>
          <cx:pt idx="17">3</cx:pt>
          <cx:pt idx="18">3</cx:pt>
          <cx:pt idx="19">2</cx:pt>
        </cx:lvl>
      </cx:numDim>
    </cx:data>
    <cx:data id="2">
      <cx:numDim type="val">
        <cx:f dir="row">Sheet1!$B$35:$AK$35</cx:f>
        <cx:lvl ptCount="36" formatCode="G/표준">
          <cx:pt idx="0">1</cx:pt>
          <cx:pt idx="1">1</cx:pt>
          <cx:pt idx="2">1</cx:pt>
          <cx:pt idx="3">1</cx:pt>
          <cx:pt idx="4">1</cx:pt>
          <cx:pt idx="5">3</cx:pt>
          <cx:pt idx="6">2</cx:pt>
          <cx:pt idx="7">1</cx:pt>
          <cx:pt idx="8">1</cx:pt>
          <cx:pt idx="9">1</cx:pt>
          <cx:pt idx="10">3</cx:pt>
          <cx:pt idx="11">2</cx:pt>
          <cx:pt idx="12">1</cx:pt>
          <cx:pt idx="13">1</cx:pt>
          <cx:pt idx="14">3</cx:pt>
          <cx:pt idx="15">1</cx:pt>
          <cx:pt idx="16">1</cx:pt>
          <cx:pt idx="17">2</cx:pt>
          <cx:pt idx="18">1</cx:pt>
          <cx:pt idx="19">1</cx:pt>
          <cx:pt idx="20">1</cx:pt>
          <cx:pt idx="21">1</cx:pt>
          <cx:pt idx="22">7</cx:pt>
          <cx:pt idx="23">1</cx:pt>
          <cx:pt idx="24">11</cx:pt>
          <cx:pt idx="25">1</cx:pt>
          <cx:pt idx="26">1</cx:pt>
          <cx:pt idx="27">1</cx:pt>
          <cx:pt idx="28">1</cx:pt>
          <cx:pt idx="29">1</cx:pt>
          <cx:pt idx="30">2</cx:pt>
          <cx:pt idx="31">1</cx:pt>
          <cx:pt idx="32">1</cx:pt>
          <cx:pt idx="33">1</cx:pt>
          <cx:pt idx="34">1</cx:pt>
          <cx:pt idx="35">2</cx:pt>
        </cx:lvl>
      </cx:numDim>
    </cx:data>
  </cx:chartData>
  <cx:chart>
    <cx:plotArea>
      <cx:plotAreaRegion>
        <cx:series layoutId="boxWhisker" uniqueId="{F50523FE-14A1-2F48-AC79-CB8F331CA159}">
          <cx:tx>
            <cx:txData>
              <cx:f>Sheet1!$A$33</cx:f>
              <cx:v>Portal</cx:v>
            </cx:txData>
          </cx:tx>
          <cx:spPr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E03161B2-A917-424A-BC7C-9D979253E6C9}">
          <cx:tx>
            <cx:txData>
              <cx:f>Sheet1!$A$34</cx:f>
              <cx:v>Elastic</cx:v>
            </cx:txData>
          </cx:tx>
          <cx:spPr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4495EF62-8FAF-B94C-A441-3787FC87E360}">
          <cx:tx>
            <cx:txData>
              <cx:f>Sheet1!$A$35</cx:f>
              <cx:v>xIS</cx:v>
            </cx:txData>
          </cx:tx>
          <cx:spPr>
            <a:solidFill>
              <a:srgbClr val="FFC0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cx:spPr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>
          <cx:spPr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</cx:majorGridlines>
        <cx:majorTickMarks type="out"/>
        <cx:tickLabels/>
        <cx:txPr>
          <a:bodyPr spcFirstLastPara="1" vertOverflow="ellipsis" wrap="square" lIns="0" tIns="0" rIns="0" bIns="0" anchor="ctr" anchorCtr="1"/>
          <a:lstStyle/>
          <a:p>
            <a: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defRPr>
            </a:pPr>
            <a:endParaRPr lang="ko-KR" sz="1000">
              <a:solidFill>
                <a:schemeClr val="tx1">
                  <a:lumMod val="50000"/>
                  <a:lumOff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Sheet1!$B$37:$BU$37</cx:f>
        <cx:lvl ptCount="72" formatCode="G/표준">
          <cx:pt idx="0">1</cx:pt>
          <cx:pt idx="1">1</cx:pt>
          <cx:pt idx="2">2</cx:pt>
          <cx:pt idx="3">2</cx:pt>
          <cx:pt idx="4">1</cx:pt>
          <cx:pt idx="5">2</cx:pt>
          <cx:pt idx="6">1</cx:pt>
          <cx:pt idx="7">1</cx:pt>
          <cx:pt idx="8">2</cx:pt>
          <cx:pt idx="9">2</cx:pt>
          <cx:pt idx="10">2</cx:pt>
          <cx:pt idx="11">2</cx:pt>
          <cx:pt idx="12">19</cx:pt>
          <cx:pt idx="13">6</cx:pt>
          <cx:pt idx="14">1</cx:pt>
          <cx:pt idx="15">5</cx:pt>
          <cx:pt idx="16">1</cx:pt>
          <cx:pt idx="17">5</cx:pt>
          <cx:pt idx="18">1</cx:pt>
          <cx:pt idx="19">2</cx:pt>
          <cx:pt idx="20">1</cx:pt>
          <cx:pt idx="21">1</cx:pt>
          <cx:pt idx="22">2</cx:pt>
          <cx:pt idx="23">1</cx:pt>
          <cx:pt idx="24">1</cx:pt>
          <cx:pt idx="25">3</cx:pt>
          <cx:pt idx="26">1</cx:pt>
          <cx:pt idx="27">5</cx:pt>
          <cx:pt idx="28">1</cx:pt>
          <cx:pt idx="29">1</cx:pt>
          <cx:pt idx="30">3</cx:pt>
          <cx:pt idx="31">1</cx:pt>
          <cx:pt idx="32">2</cx:pt>
          <cx:pt idx="33">1</cx:pt>
          <cx:pt idx="34">3</cx:pt>
          <cx:pt idx="35">1</cx:pt>
          <cx:pt idx="36">1</cx:pt>
          <cx:pt idx="37">1</cx:pt>
          <cx:pt idx="38">1</cx:pt>
          <cx:pt idx="39">4</cx:pt>
          <cx:pt idx="40">1</cx:pt>
          <cx:pt idx="41">1</cx:pt>
          <cx:pt idx="42">1</cx:pt>
          <cx:pt idx="43">2</cx:pt>
          <cx:pt idx="44">3</cx:pt>
          <cx:pt idx="45">1</cx:pt>
          <cx:pt idx="46">1</cx:pt>
          <cx:pt idx="47">2</cx:pt>
          <cx:pt idx="48">1</cx:pt>
          <cx:pt idx="49">1</cx:pt>
          <cx:pt idx="50">1</cx:pt>
          <cx:pt idx="51">4</cx:pt>
          <cx:pt idx="52">2</cx:pt>
          <cx:pt idx="53">5</cx:pt>
          <cx:pt idx="54">1</cx:pt>
          <cx:pt idx="55">4</cx:pt>
          <cx:pt idx="56">4</cx:pt>
          <cx:pt idx="57">1</cx:pt>
          <cx:pt idx="58">2</cx:pt>
          <cx:pt idx="59">1</cx:pt>
          <cx:pt idx="60">5</cx:pt>
          <cx:pt idx="61">1</cx:pt>
          <cx:pt idx="62">3</cx:pt>
          <cx:pt idx="63">1</cx:pt>
          <cx:pt idx="64">1</cx:pt>
          <cx:pt idx="65">13</cx:pt>
          <cx:pt idx="66">2</cx:pt>
        </cx:lvl>
      </cx:numDim>
    </cx:data>
    <cx:data id="1">
      <cx:numDim type="val">
        <cx:f dir="row">Sheet1!$B$38:$BU$38</cx:f>
        <cx:lvl ptCount="72" formatCode="G/표준">
          <cx:pt idx="0">1</cx:pt>
          <cx:pt idx="1">1</cx:pt>
          <cx:pt idx="2">2</cx:pt>
          <cx:pt idx="3">1</cx:pt>
          <cx:pt idx="4">2</cx:pt>
          <cx:pt idx="5">1</cx:pt>
          <cx:pt idx="6">1</cx:pt>
          <cx:pt idx="7">14</cx:pt>
          <cx:pt idx="8">2</cx:pt>
          <cx:pt idx="9">4</cx:pt>
          <cx:pt idx="10">2</cx:pt>
          <cx:pt idx="11">2</cx:pt>
          <cx:pt idx="12">2</cx:pt>
          <cx:pt idx="13">3</cx:pt>
          <cx:pt idx="14">2</cx:pt>
          <cx:pt idx="15">1</cx:pt>
          <cx:pt idx="16">1</cx:pt>
          <cx:pt idx="17">16</cx:pt>
          <cx:pt idx="18">3</cx:pt>
          <cx:pt idx="19">3</cx:pt>
          <cx:pt idx="20">1</cx:pt>
          <cx:pt idx="21">4</cx:pt>
          <cx:pt idx="22">2</cx:pt>
          <cx:pt idx="23">3</cx:pt>
          <cx:pt idx="24">4</cx:pt>
          <cx:pt idx="25">2</cx:pt>
          <cx:pt idx="26">5</cx:pt>
          <cx:pt idx="27">1</cx:pt>
          <cx:pt idx="28">2</cx:pt>
          <cx:pt idx="29">2</cx:pt>
          <cx:pt idx="30">1</cx:pt>
          <cx:pt idx="31">1</cx:pt>
          <cx:pt idx="32">2</cx:pt>
          <cx:pt idx="33">1</cx:pt>
          <cx:pt idx="34">3</cx:pt>
          <cx:pt idx="35">1</cx:pt>
          <cx:pt idx="36">1</cx:pt>
          <cx:pt idx="37">4</cx:pt>
          <cx:pt idx="38">3</cx:pt>
          <cx:pt idx="39">1</cx:pt>
          <cx:pt idx="40">2</cx:pt>
          <cx:pt idx="41">1</cx:pt>
          <cx:pt idx="42">3</cx:pt>
          <cx:pt idx="43">6</cx:pt>
          <cx:pt idx="44">4</cx:pt>
          <cx:pt idx="45">2</cx:pt>
          <cx:pt idx="46">2</cx:pt>
          <cx:pt idx="47">2</cx:pt>
          <cx:pt idx="48">1</cx:pt>
          <cx:pt idx="49">2</cx:pt>
          <cx:pt idx="50">2</cx:pt>
          <cx:pt idx="51">1</cx:pt>
          <cx:pt idx="52">1</cx:pt>
          <cx:pt idx="53">3</cx:pt>
          <cx:pt idx="54">1</cx:pt>
          <cx:pt idx="55">1</cx:pt>
          <cx:pt idx="56">2</cx:pt>
          <cx:pt idx="57">1</cx:pt>
          <cx:pt idx="58">7</cx:pt>
          <cx:pt idx="59">2</cx:pt>
          <cx:pt idx="60">1</cx:pt>
          <cx:pt idx="61">1</cx:pt>
          <cx:pt idx="62">2</cx:pt>
          <cx:pt idx="63">2</cx:pt>
          <cx:pt idx="64">2</cx:pt>
          <cx:pt idx="65">1</cx:pt>
        </cx:lvl>
      </cx:numDim>
    </cx:data>
    <cx:data id="2">
      <cx:numDim type="val">
        <cx:f dir="row">Sheet1!$B$39:$BU$39</cx:f>
        <cx:lvl ptCount="72" formatCode="G/표준">
          <cx:pt idx="0">1</cx:pt>
          <cx:pt idx="1">1</cx:pt>
          <cx:pt idx="2">1</cx:pt>
          <cx:pt idx="3">1</cx:pt>
          <cx:pt idx="4">1</cx:pt>
          <cx:pt idx="5">1</cx:pt>
          <cx:pt idx="6">3</cx:pt>
          <cx:pt idx="7">1</cx:pt>
          <cx:pt idx="8">1</cx:pt>
          <cx:pt idx="9">1</cx:pt>
          <cx:pt idx="10">9</cx:pt>
          <cx:pt idx="11">1</cx:pt>
          <cx:pt idx="12">1</cx:pt>
          <cx:pt idx="13">1</cx:pt>
          <cx:pt idx="14">3</cx:pt>
          <cx:pt idx="15">1</cx:pt>
          <cx:pt idx="16">1</cx:pt>
          <cx:pt idx="17">3</cx:pt>
          <cx:pt idx="18">1</cx:pt>
          <cx:pt idx="19">1</cx:pt>
          <cx:pt idx="20">1</cx:pt>
          <cx:pt idx="21">1</cx:pt>
          <cx:pt idx="22">2</cx:pt>
          <cx:pt idx="23">1</cx:pt>
          <cx:pt idx="24">2</cx:pt>
          <cx:pt idx="25">1</cx:pt>
          <cx:pt idx="26">2</cx:pt>
          <cx:pt idx="27">1</cx:pt>
          <cx:pt idx="28">1</cx:pt>
          <cx:pt idx="29">2</cx:pt>
          <cx:pt idx="30">3</cx:pt>
          <cx:pt idx="31">2</cx:pt>
          <cx:pt idx="32">3</cx:pt>
          <cx:pt idx="33">2</cx:pt>
          <cx:pt idx="34">1</cx:pt>
          <cx:pt idx="35">1</cx:pt>
          <cx:pt idx="36">1</cx:pt>
          <cx:pt idx="37">1</cx:pt>
          <cx:pt idx="38">1</cx:pt>
          <cx:pt idx="39">1</cx:pt>
          <cx:pt idx="40">1</cx:pt>
          <cx:pt idx="41">4</cx:pt>
          <cx:pt idx="42">2</cx:pt>
          <cx:pt idx="43">1</cx:pt>
          <cx:pt idx="44">1</cx:pt>
          <cx:pt idx="45">1</cx:pt>
          <cx:pt idx="46">1</cx:pt>
          <cx:pt idx="47">1</cx:pt>
          <cx:pt idx="48">1</cx:pt>
          <cx:pt idx="49">1</cx:pt>
          <cx:pt idx="50">1</cx:pt>
          <cx:pt idx="51">1</cx:pt>
          <cx:pt idx="52">2</cx:pt>
          <cx:pt idx="53">1</cx:pt>
          <cx:pt idx="54">1</cx:pt>
          <cx:pt idx="55">1</cx:pt>
          <cx:pt idx="56">1</cx:pt>
          <cx:pt idx="57">5</cx:pt>
          <cx:pt idx="58">3</cx:pt>
          <cx:pt idx="59">1</cx:pt>
          <cx:pt idx="60">1</cx:pt>
          <cx:pt idx="61">1</cx:pt>
          <cx:pt idx="62">1</cx:pt>
          <cx:pt idx="63">1</cx:pt>
          <cx:pt idx="64">1</cx:pt>
          <cx:pt idx="65">1</cx:pt>
          <cx:pt idx="66">1</cx:pt>
          <cx:pt idx="67">1</cx:pt>
          <cx:pt idx="68">1</cx:pt>
          <cx:pt idx="69">1</cx:pt>
          <cx:pt idx="70">1</cx:pt>
          <cx:pt idx="71">1</cx:pt>
        </cx:lvl>
      </cx:numDim>
    </cx:data>
  </cx:chartData>
  <cx:chart>
    <cx:plotArea>
      <cx:plotAreaRegion>
        <cx:series layoutId="boxWhisker" uniqueId="{122B5326-D063-C841-A412-2D4374EC6C59}">
          <cx:tx>
            <cx:txData>
              <cx:f>Sheet1!$A$37</cx:f>
              <cx:v>Portal</cx:v>
            </cx:txData>
          </cx:tx>
          <cx:spPr>
            <a:solidFill>
              <a:srgbClr val="595959"/>
            </a:solidFill>
            <a:ln>
              <a:solidFill>
                <a:srgbClr val="FFFFFF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838EF035-6698-1242-80F7-040BF8E0024D}">
          <cx:tx>
            <cx:txData>
              <cx:f>Sheet1!$A$38</cx:f>
              <cx:v>Elastic</cx:v>
            </cx:txData>
          </cx:tx>
          <cx:spPr>
            <a:solidFill>
              <a:srgbClr val="2F5597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FF337580-E86F-1C47-AEA2-43B8ECD33BB6}">
          <cx:tx>
            <cx:txData>
              <cx:f>Sheet1!$A$39</cx:f>
              <cx:v>xIS</cx:v>
            </cx:txData>
          </cx:tx>
          <cx:spPr>
            <a:solidFill>
              <a:srgbClr val="FFC0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cx:spPr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>
          <cx:spPr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</cx:majorGridlines>
        <cx:majorTickMarks type="out"/>
        <cx:tickLabels/>
        <cx:txPr>
          <a:bodyPr spcFirstLastPara="1" vertOverflow="ellipsis" wrap="square" lIns="0" tIns="0" rIns="0" bIns="0" anchor="ctr" anchorCtr="1"/>
          <a:lstStyle/>
          <a:p>
            <a:pPr>
              <a:defRPr sz="1000">
                <a:solidFill>
                  <a:schemeClr val="bg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defRPr>
            </a:pPr>
            <a:endParaRPr lang="ko-KR" sz="1000">
              <a:solidFill>
                <a:schemeClr val="bg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cx:txPr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Sheet1!$B$41:$Z$41</cx:f>
        <cx:lvl ptCount="25" formatCode="G/표준">
          <cx:pt idx="0">4</cx:pt>
          <cx:pt idx="1">2</cx:pt>
          <cx:pt idx="2">5</cx:pt>
          <cx:pt idx="3">1</cx:pt>
          <cx:pt idx="4">9</cx:pt>
          <cx:pt idx="5">9</cx:pt>
          <cx:pt idx="6">1</cx:pt>
          <cx:pt idx="7">2</cx:pt>
          <cx:pt idx="8">11</cx:pt>
          <cx:pt idx="9">3</cx:pt>
          <cx:pt idx="10">3</cx:pt>
          <cx:pt idx="11">10</cx:pt>
          <cx:pt idx="12">5</cx:pt>
          <cx:pt idx="13">2</cx:pt>
          <cx:pt idx="14">2</cx:pt>
          <cx:pt idx="15">3</cx:pt>
        </cx:lvl>
      </cx:numDim>
    </cx:data>
    <cx:data id="1">
      <cx:numDim type="val">
        <cx:f dir="row">Sheet1!$B$42:$Z$42</cx:f>
        <cx:lvl ptCount="25" formatCode="G/표준">
          <cx:pt idx="0">2</cx:pt>
          <cx:pt idx="1">15</cx:pt>
          <cx:pt idx="2">3</cx:pt>
          <cx:pt idx="3">4</cx:pt>
          <cx:pt idx="4">11</cx:pt>
          <cx:pt idx="5">7</cx:pt>
          <cx:pt idx="6">4</cx:pt>
          <cx:pt idx="7">5</cx:pt>
          <cx:pt idx="8">6</cx:pt>
          <cx:pt idx="9">15</cx:pt>
          <cx:pt idx="10">3</cx:pt>
          <cx:pt idx="11">3</cx:pt>
          <cx:pt idx="12">16</cx:pt>
        </cx:lvl>
      </cx:numDim>
    </cx:data>
    <cx:data id="2">
      <cx:numDim type="val">
        <cx:f dir="row">Sheet1!$B$43:$Z$43</cx:f>
        <cx:lvl ptCount="25" formatCode="G/표준">
          <cx:pt idx="0">1</cx:pt>
          <cx:pt idx="1">5</cx:pt>
          <cx:pt idx="2">2</cx:pt>
          <cx:pt idx="3">5</cx:pt>
          <cx:pt idx="4">1</cx:pt>
          <cx:pt idx="5">1</cx:pt>
          <cx:pt idx="6">9</cx:pt>
          <cx:pt idx="7">1</cx:pt>
          <cx:pt idx="8">1</cx:pt>
          <cx:pt idx="9">4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2</cx:pt>
          <cx:pt idx="18">1</cx:pt>
          <cx:pt idx="19">1</cx:pt>
          <cx:pt idx="20">1</cx:pt>
          <cx:pt idx="21">8</cx:pt>
          <cx:pt idx="22">1</cx:pt>
          <cx:pt idx="23">2</cx:pt>
          <cx:pt idx="24">1</cx:pt>
        </cx:lvl>
      </cx:numDim>
    </cx:data>
  </cx:chartData>
  <cx:chart>
    <cx:plotArea>
      <cx:plotAreaRegion>
        <cx:series layoutId="boxWhisker" uniqueId="{C9A8DD2A-E586-1C45-A126-386D53245D4B}">
          <cx:tx>
            <cx:txData>
              <cx:f>Sheet1!$A$41</cx:f>
              <cx:v>Portal</cx:v>
            </cx:txData>
          </cx:tx>
          <cx:spPr>
            <a:solidFill>
              <a:srgbClr val="595959"/>
            </a:solidFill>
            <a:ln>
              <a:solidFill>
                <a:srgbClr val="FFFFFF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6EAAE484-D450-C746-85EB-725BB9709291}">
          <cx:tx>
            <cx:txData>
              <cx:f>Sheet1!$A$42</cx:f>
              <cx:v>Elastic</cx:v>
            </cx:txData>
          </cx:tx>
          <cx:spPr>
            <a:solidFill>
              <a:srgbClr val="2F5597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98053412-02D3-624C-9798-55D0420C3865}">
          <cx:tx>
            <cx:txData>
              <cx:f>Sheet1!$A$43</cx:f>
              <cx:v>xIS</cx:v>
            </cx:txData>
          </cx:tx>
          <cx:spPr>
            <a:solidFill>
              <a:srgbClr val="FFC0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cx:spPr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>
          <cx:spPr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</cx:majorGridlines>
        <cx:majorTickMarks type="out"/>
        <cx:tickLabels/>
        <cx:txPr>
          <a:bodyPr spcFirstLastPara="1" vertOverflow="ellipsis" wrap="square" lIns="0" tIns="0" rIns="0" bIns="0" anchor="ctr" anchorCtr="1"/>
          <a:lstStyle/>
          <a:p>
            <a:pPr>
              <a:defRPr sz="1000">
                <a:solidFill>
                  <a:schemeClr val="bg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defRPr>
            </a:pPr>
            <a:endParaRPr lang="ko-KR" sz="1000">
              <a:solidFill>
                <a:schemeClr val="bg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cx:txPr>
      </cx:axis>
    </cx:plotArea>
  </cx:chart>
  <cx:spPr>
    <a:ln>
      <a:solidFill>
        <a:srgbClr val="494949"/>
      </a:solidFill>
    </a:ln>
  </cx:spPr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Sheet1!$B$45:$AK$45</cx:f>
        <cx:lvl ptCount="36" formatCode="G/표준">
          <cx:pt idx="0">2</cx:pt>
          <cx:pt idx="1">1</cx:pt>
          <cx:pt idx="2">1</cx:pt>
          <cx:pt idx="3">3</cx:pt>
          <cx:pt idx="4">3</cx:pt>
          <cx:pt idx="5">1</cx:pt>
          <cx:pt idx="6">1</cx:pt>
          <cx:pt idx="7">4</cx:pt>
          <cx:pt idx="8">3</cx:pt>
          <cx:pt idx="9">3</cx:pt>
          <cx:pt idx="10">1</cx:pt>
          <cx:pt idx="11">2</cx:pt>
          <cx:pt idx="12">1</cx:pt>
          <cx:pt idx="13">3</cx:pt>
          <cx:pt idx="14">1</cx:pt>
          <cx:pt idx="15">1</cx:pt>
          <cx:pt idx="16">16</cx:pt>
          <cx:pt idx="17">1</cx:pt>
          <cx:pt idx="18">2</cx:pt>
          <cx:pt idx="19">1</cx:pt>
          <cx:pt idx="20">1</cx:pt>
          <cx:pt idx="21">3</cx:pt>
          <cx:pt idx="22">3</cx:pt>
          <cx:pt idx="23">2</cx:pt>
          <cx:pt idx="24">3</cx:pt>
          <cx:pt idx="25">2</cx:pt>
          <cx:pt idx="26">1</cx:pt>
          <cx:pt idx="27">2</cx:pt>
          <cx:pt idx="28">4</cx:pt>
          <cx:pt idx="29">3</cx:pt>
          <cx:pt idx="30">3</cx:pt>
          <cx:pt idx="31">1</cx:pt>
          <cx:pt idx="32">1</cx:pt>
          <cx:pt idx="33">1</cx:pt>
        </cx:lvl>
      </cx:numDim>
    </cx:data>
    <cx:data id="1">
      <cx:numDim type="val">
        <cx:f dir="row">Sheet1!$B$46:$AK$46</cx:f>
        <cx:lvl ptCount="36" formatCode="G/표준">
          <cx:pt idx="0">1</cx:pt>
          <cx:pt idx="1">1</cx:pt>
          <cx:pt idx="2">1</cx:pt>
          <cx:pt idx="3">2</cx:pt>
          <cx:pt idx="4">2</cx:pt>
          <cx:pt idx="5">5</cx:pt>
          <cx:pt idx="6">1</cx:pt>
          <cx:pt idx="7">10</cx:pt>
          <cx:pt idx="8">1</cx:pt>
          <cx:pt idx="9">3</cx:pt>
          <cx:pt idx="10">2</cx:pt>
          <cx:pt idx="11">2</cx:pt>
          <cx:pt idx="12">1</cx:pt>
          <cx:pt idx="13">2</cx:pt>
          <cx:pt idx="14">1</cx:pt>
          <cx:pt idx="15">5</cx:pt>
          <cx:pt idx="16">3</cx:pt>
          <cx:pt idx="17">2</cx:pt>
          <cx:pt idx="18">6</cx:pt>
          <cx:pt idx="19">1</cx:pt>
          <cx:pt idx="20">5</cx:pt>
          <cx:pt idx="21">2</cx:pt>
          <cx:pt idx="22">5</cx:pt>
          <cx:pt idx="23">1</cx:pt>
          <cx:pt idx="24">4</cx:pt>
          <cx:pt idx="25">1</cx:pt>
          <cx:pt idx="26">2</cx:pt>
          <cx:pt idx="27">2</cx:pt>
          <cx:pt idx="28">1</cx:pt>
          <cx:pt idx="29">1</cx:pt>
          <cx:pt idx="30">2</cx:pt>
          <cx:pt idx="31">2</cx:pt>
        </cx:lvl>
      </cx:numDim>
    </cx:data>
    <cx:data id="2">
      <cx:numDim type="val">
        <cx:f dir="row">Sheet1!$B$47:$AK$47</cx:f>
        <cx:lvl ptCount="36" formatCode="G/표준">
          <cx:pt idx="0">1</cx:pt>
          <cx:pt idx="1">1</cx:pt>
          <cx:pt idx="2">1</cx:pt>
          <cx:pt idx="3">2</cx:pt>
          <cx:pt idx="4">1</cx:pt>
          <cx:pt idx="5">1</cx:pt>
          <cx:pt idx="6">1</cx:pt>
          <cx:pt idx="7">1</cx:pt>
          <cx:pt idx="8">2</cx:pt>
          <cx:pt idx="9">3</cx:pt>
          <cx:pt idx="10">2</cx:pt>
          <cx:pt idx="11">1</cx:pt>
          <cx:pt idx="12">3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2</cx:pt>
          <cx:pt idx="23">1</cx:pt>
          <cx:pt idx="24">1</cx:pt>
          <cx:pt idx="25">1</cx:pt>
          <cx:pt idx="26">2</cx:pt>
          <cx:pt idx="27">1</cx:pt>
          <cx:pt idx="28">1</cx:pt>
          <cx:pt idx="29">1</cx:pt>
          <cx:pt idx="30">2</cx:pt>
          <cx:pt idx="31">1</cx:pt>
          <cx:pt idx="32">2</cx:pt>
          <cx:pt idx="33">1</cx:pt>
          <cx:pt idx="34">1</cx:pt>
          <cx:pt idx="35">1</cx:pt>
        </cx:lvl>
      </cx:numDim>
    </cx:data>
  </cx:chartData>
  <cx:chart>
    <cx:plotArea>
      <cx:plotAreaRegion>
        <cx:series layoutId="boxWhisker" uniqueId="{6AA3D5A2-8043-5349-9AA9-602830823A36}">
          <cx:tx>
            <cx:txData>
              <cx:f>Sheet1!$A$45</cx:f>
              <cx:v>Portal</cx:v>
            </cx:txData>
          </cx:tx>
          <cx:spPr>
            <a:solidFill>
              <a:srgbClr val="595959"/>
            </a:solidFill>
            <a:ln>
              <a:solidFill>
                <a:srgbClr val="FFFFFF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C2868C59-3BCC-DD4F-9A69-62C259128A37}">
          <cx:tx>
            <cx:txData>
              <cx:f>Sheet1!$A$46</cx:f>
              <cx:v>Elastic</cx:v>
            </cx:txData>
          </cx:tx>
          <cx:spPr>
            <a:solidFill>
              <a:srgbClr val="2F5597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FB8EF49B-36AE-7948-B629-F8ACF43930B2}">
          <cx:tx>
            <cx:txData>
              <cx:f>Sheet1!$A$47</cx:f>
              <cx:v>xIS</cx:v>
            </cx:txData>
          </cx:tx>
          <cx:spPr>
            <a:solidFill>
              <a:srgbClr val="FFC000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cx:spPr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>
          <cx:spPr>
            <a:ln>
              <a:solidFill>
                <a:schemeClr val="tx1">
                  <a:lumMod val="65000"/>
                  <a:lumOff val="35000"/>
                </a:schemeClr>
              </a:solidFill>
            </a:ln>
          </cx:spPr>
        </cx:majorGridlines>
        <cx:majorTickMarks type="out"/>
        <cx:tickLabels/>
        <cx:txPr>
          <a:bodyPr spcFirstLastPara="1" vertOverflow="ellipsis" wrap="square" lIns="0" tIns="0" rIns="0" bIns="0" anchor="ctr" anchorCtr="1"/>
          <a:lstStyle/>
          <a:p>
            <a:pPr>
              <a:defRPr sz="1000">
                <a:solidFill>
                  <a:schemeClr val="bg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Bold" panose="00000800000000000000" pitchFamily="2" charset="-127"/>
              </a:defRPr>
            </a:pPr>
            <a:endParaRPr lang="ko-KR" sz="1000">
              <a:solidFill>
                <a:schemeClr val="bg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2F3B6-EE6A-0349-8C61-1178D4D7C504}" type="datetimeFigureOut">
              <a:rPr kumimoji="1" lang="ko-KR" altLang="en-US" smtClean="0"/>
              <a:t>2018. 11. 30.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05F31-432F-6141-A18C-82522F5E6B0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433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05F31-432F-6141-A18C-82522F5E6B0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1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05F31-432F-6141-A18C-82522F5E6B0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21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202D9-20FA-D246-823A-95F66D7D6AE0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fld id="{FDBCD9BF-3423-9643-9258-60CE2151D3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458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DD4D-F0EA-4848-9F6A-06A48EFA77E0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9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4697-08D2-D342-9574-25176198169E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B545-9864-8845-A25E-FB268B56F5AF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05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DEEE-4E5A-544F-8C62-EF649D7E066F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2FDC-D28C-D347-838F-897F42645490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3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B4400-F8ED-394B-A098-70D5CF8E997A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7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8974-596B-5C48-B39A-22E9D502DA8E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57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2218-518A-994D-BAC2-912D5D7E9FB6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1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ED49-A52B-6F43-9D53-1826CF90BD8C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19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6F16-663A-9741-8977-544FF2E2622B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6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4790B-AF30-1643-BF2F-13D28E12ABCD}" type="datetime1">
              <a:rPr lang="ko-KR" altLang="en-US" smtClean="0"/>
              <a:t>2018. 11. 30.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437CC-AFB9-43A8-A964-A869EC7F81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76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microsoft.com/office/2014/relationships/chartEx" Target="../charts/chartEx1.xml"/><Relationship Id="rId3" Type="http://schemas.openxmlformats.org/officeDocument/2006/relationships/image" Target="../media/image36.png"/><Relationship Id="rId4" Type="http://schemas.microsoft.com/office/2014/relationships/chartEx" Target="../charts/chartEx2.xml"/><Relationship Id="rId5" Type="http://schemas.openxmlformats.org/officeDocument/2006/relationships/image" Target="../media/image37.png"/><Relationship Id="rId6" Type="http://schemas.microsoft.com/office/2014/relationships/chartEx" Target="../charts/chartEx3.xml"/><Relationship Id="rId7" Type="http://schemas.openxmlformats.org/officeDocument/2006/relationships/image" Target="../media/image38.png"/><Relationship Id="rId8" Type="http://schemas.microsoft.com/office/2014/relationships/chartEx" Target="../charts/chartEx4.xml"/><Relationship Id="rId9" Type="http://schemas.openxmlformats.org/officeDocument/2006/relationships/image" Target="../media/image39.png"/><Relationship Id="rId10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9264" y="4217859"/>
            <a:ext cx="7153471" cy="165576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Team Creambears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Sandoll 고딕Neo2 02 Light" panose="020B0600000101010101" pitchFamily="34" charset="-127"/>
                <a:ea typeface="Sandoll 고딕Neo2 02 Light" panose="020B0600000101010101" pitchFamily="34" charset="-127"/>
              </a:rPr>
              <a:t>Kang </a:t>
            </a:r>
            <a:r>
              <a:rPr lang="en-US" altLang="ko-KR" sz="1600" dirty="0" smtClean="0">
                <a:solidFill>
                  <a:schemeClr val="bg1"/>
                </a:solidFill>
                <a:latin typeface="Sandoll 고딕Neo2 02 Light" panose="020B0600000101010101" pitchFamily="34" charset="-127"/>
                <a:ea typeface="Sandoll 고딕Neo2 02 Light" panose="020B0600000101010101" pitchFamily="34" charset="-127"/>
              </a:rPr>
              <a:t>Hyun </a:t>
            </a:r>
            <a:r>
              <a:rPr lang="en-US" altLang="ko-KR" sz="1600" dirty="0" smtClean="0">
                <a:solidFill>
                  <a:schemeClr val="bg1"/>
                </a:solidFill>
                <a:latin typeface="Sandoll 고딕Neo2 02 Light" panose="020B0600000101010101" pitchFamily="34" charset="-127"/>
                <a:ea typeface="Sandoll 고딕Neo2 02 Light" panose="020B0600000101010101" pitchFamily="34" charset="-127"/>
              </a:rPr>
              <a:t>Woo / Kim Ji Seok / Hong Jae Min</a:t>
            </a:r>
            <a:endParaRPr lang="ko-KR" altLang="en-US" sz="1600" dirty="0">
              <a:solidFill>
                <a:schemeClr val="bg1"/>
              </a:solidFill>
              <a:latin typeface="Sandoll 고딕Neo2 02 Light" panose="020B0600000101010101" pitchFamily="34" charset="-127"/>
              <a:ea typeface="Sandoll 고딕Neo2 02 Light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85" y="2113402"/>
            <a:ext cx="5069630" cy="13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Experiment Design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957956" y="2034074"/>
            <a:ext cx="1963511" cy="2547257"/>
            <a:chOff x="1838131" y="1670180"/>
            <a:chExt cx="3222171" cy="4180114"/>
          </a:xfrm>
        </p:grpSpPr>
        <p:grpSp>
          <p:nvGrpSpPr>
            <p:cNvPr id="15" name="그룹 14"/>
            <p:cNvGrpSpPr/>
            <p:nvPr/>
          </p:nvGrpSpPr>
          <p:grpSpPr>
            <a:xfrm>
              <a:off x="1838131" y="1670180"/>
              <a:ext cx="839755" cy="4180114"/>
              <a:chOff x="1576874" y="1810139"/>
              <a:chExt cx="839755" cy="4180114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1576874" y="1810139"/>
                <a:ext cx="839755" cy="4180114"/>
              </a:xfrm>
              <a:prstGeom prst="roundRect">
                <a:avLst/>
              </a:prstGeom>
              <a:solidFill>
                <a:srgbClr val="494949"/>
              </a:solidFill>
              <a:ln w="57150">
                <a:solidFill>
                  <a:srgbClr val="D0C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726164" y="2062066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726164" y="2866750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726164" y="3671434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726164" y="4476118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1726164" y="5280802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029339" y="1670180"/>
              <a:ext cx="839755" cy="4180114"/>
              <a:chOff x="1576874" y="1810139"/>
              <a:chExt cx="839755" cy="4180114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1576874" y="1810139"/>
                <a:ext cx="839755" cy="4180114"/>
              </a:xfrm>
              <a:prstGeom prst="roundRect">
                <a:avLst/>
              </a:prstGeom>
              <a:solidFill>
                <a:srgbClr val="494949"/>
              </a:solidFill>
              <a:ln w="57150">
                <a:solidFill>
                  <a:srgbClr val="D0C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726164" y="2062066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726164" y="2866750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726164" y="3671434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726164" y="4476118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726164" y="5280802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4220547" y="1670180"/>
              <a:ext cx="839755" cy="4180114"/>
              <a:chOff x="1576874" y="1810139"/>
              <a:chExt cx="839755" cy="4180114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1576874" y="1810139"/>
                <a:ext cx="839755" cy="4180114"/>
              </a:xfrm>
              <a:prstGeom prst="roundRect">
                <a:avLst/>
              </a:prstGeom>
              <a:solidFill>
                <a:srgbClr val="494949"/>
              </a:solidFill>
              <a:ln w="57150">
                <a:solidFill>
                  <a:srgbClr val="D0C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726164" y="2062066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726164" y="2866750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726164" y="3671434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726164" y="4476118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726164" y="5280802"/>
                <a:ext cx="541175" cy="5411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  <a:endParaRPr lang="ko-KR" altLang="en-US" sz="2000" dirty="0">
                  <a:solidFill>
                    <a:schemeClr val="bg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sp>
        <p:nvSpPr>
          <p:cNvPr id="77" name="TextBox 76"/>
          <p:cNvSpPr txBox="1"/>
          <p:nvPr/>
        </p:nvSpPr>
        <p:spPr>
          <a:xfrm>
            <a:off x="3235251" y="5273562"/>
            <a:ext cx="1408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B9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 Sets</a:t>
            </a:r>
            <a:endParaRPr lang="ko-KR" altLang="en-US" sz="2400" dirty="0">
              <a:solidFill>
                <a:srgbClr val="FFB9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6836450" y="1887819"/>
            <a:ext cx="2954868" cy="2997184"/>
            <a:chOff x="6776960" y="2072488"/>
            <a:chExt cx="3531728" cy="3582305"/>
          </a:xfrm>
        </p:grpSpPr>
        <p:grpSp>
          <p:nvGrpSpPr>
            <p:cNvPr id="91" name="그룹 90"/>
            <p:cNvGrpSpPr/>
            <p:nvPr/>
          </p:nvGrpSpPr>
          <p:grpSpPr>
            <a:xfrm>
              <a:off x="7076975" y="2115093"/>
              <a:ext cx="1378061" cy="1365090"/>
              <a:chOff x="6951714" y="2115093"/>
              <a:chExt cx="1378061" cy="1365090"/>
            </a:xfrm>
          </p:grpSpPr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4958" y="2115093"/>
                <a:ext cx="1191574" cy="928835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6951714" y="3086717"/>
                <a:ext cx="1378061" cy="39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Image</a:t>
                </a:r>
                <a:endParaRPr lang="ko-KR" altLang="en-US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9003923" y="2072488"/>
              <a:ext cx="1285984" cy="1407695"/>
              <a:chOff x="9003923" y="2072488"/>
              <a:chExt cx="1285984" cy="1407695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2704" y="2072488"/>
                <a:ext cx="1248423" cy="1014045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9003923" y="3086717"/>
                <a:ext cx="1285984" cy="39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Synonym</a:t>
                </a:r>
                <a:endParaRPr lang="ko-KR" altLang="en-US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6776960" y="3718256"/>
              <a:ext cx="1978090" cy="1905159"/>
              <a:chOff x="6776960" y="3718256"/>
              <a:chExt cx="1978090" cy="1905159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2235" y="3718256"/>
                <a:ext cx="1127540" cy="1092954"/>
              </a:xfrm>
              <a:prstGeom prst="rect">
                <a:avLst/>
              </a:prstGeom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6776960" y="4943793"/>
                <a:ext cx="1978090" cy="67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Repeating</a:t>
                </a:r>
              </a:p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Events</a:t>
                </a:r>
                <a:endParaRPr lang="ko-KR" altLang="en-US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547" y="3658655"/>
              <a:ext cx="1020736" cy="1201718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9022703" y="4975171"/>
              <a:ext cx="1285985" cy="67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Important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Topics X2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384772" y="5273562"/>
            <a:ext cx="2244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B9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 Keywords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973790" y="5212006"/>
            <a:ext cx="224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</a:t>
            </a:r>
          </a:p>
        </p:txBody>
      </p:sp>
      <p:sp>
        <p:nvSpPr>
          <p:cNvPr id="104" name="내용 개체 틀 2"/>
          <p:cNvSpPr>
            <a:spLocks noGrp="1"/>
          </p:cNvSpPr>
          <p:nvPr>
            <p:ph idx="1"/>
          </p:nvPr>
        </p:nvSpPr>
        <p:spPr>
          <a:xfrm>
            <a:off x="527532" y="1122856"/>
            <a:ext cx="5350748" cy="422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Questions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84002" y="5703108"/>
            <a:ext cx="324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기숙사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수강신청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성적게시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etc. 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Experiment Design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104" name="내용 개체 틀 2"/>
          <p:cNvSpPr>
            <a:spLocks noGrp="1"/>
          </p:cNvSpPr>
          <p:nvPr>
            <p:ph idx="1"/>
          </p:nvPr>
        </p:nvSpPr>
        <p:spPr>
          <a:xfrm>
            <a:off x="527532" y="1122856"/>
            <a:ext cx="5350748" cy="422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Offline Experiment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129" y="1860090"/>
            <a:ext cx="4952832" cy="313781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237250" y="3260135"/>
            <a:ext cx="473086" cy="33772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22304" y="1860090"/>
            <a:ext cx="5363028" cy="4160093"/>
            <a:chOff x="723591" y="1860090"/>
            <a:chExt cx="5363028" cy="41600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86" t="86" r="45346" b="672"/>
            <a:stretch/>
          </p:blipFill>
          <p:spPr>
            <a:xfrm>
              <a:off x="1881804" y="1860090"/>
              <a:ext cx="3046602" cy="3116723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23591" y="5312297"/>
              <a:ext cx="53630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Lable 955 Portal articles</a:t>
              </a: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(August–October)</a:t>
              </a:r>
              <a:endPara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033031" y="5312297"/>
            <a:ext cx="536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Automated average precision test</a:t>
            </a:r>
            <a:endParaRPr lang="ko-KR" altLang="en-US" sz="2000" dirty="0">
              <a:solidFill>
                <a:srgbClr val="FFC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7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Experiment Design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104" name="내용 개체 틀 2"/>
          <p:cNvSpPr>
            <a:spLocks noGrp="1"/>
          </p:cNvSpPr>
          <p:nvPr>
            <p:ph idx="1"/>
          </p:nvPr>
        </p:nvSpPr>
        <p:spPr>
          <a:xfrm>
            <a:off x="527532" y="1122856"/>
            <a:ext cx="5350748" cy="422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Online Experiment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910513" y="3263719"/>
            <a:ext cx="8370974" cy="965543"/>
            <a:chOff x="2555173" y="2946228"/>
            <a:chExt cx="8370974" cy="965543"/>
          </a:xfrm>
        </p:grpSpPr>
        <p:grpSp>
          <p:nvGrpSpPr>
            <p:cNvPr id="4" name="그룹 3"/>
            <p:cNvGrpSpPr/>
            <p:nvPr/>
          </p:nvGrpSpPr>
          <p:grpSpPr>
            <a:xfrm>
              <a:off x="4098108" y="2946228"/>
              <a:ext cx="6828039" cy="965543"/>
              <a:chOff x="1940190" y="2300780"/>
              <a:chExt cx="8930064" cy="1262787"/>
            </a:xfrm>
          </p:grpSpPr>
          <p:grpSp>
            <p:nvGrpSpPr>
              <p:cNvPr id="15" name="그룹 14"/>
              <p:cNvGrpSpPr/>
              <p:nvPr/>
            </p:nvGrpSpPr>
            <p:grpSpPr>
              <a:xfrm rot="16200000">
                <a:off x="2957956" y="2034074"/>
                <a:ext cx="511726" cy="2547257"/>
                <a:chOff x="1576874" y="1810139"/>
                <a:chExt cx="839755" cy="4180114"/>
              </a:xfrm>
            </p:grpSpPr>
            <p:sp>
              <p:nvSpPr>
                <p:cNvPr id="8" name="모서리가 둥근 직사각형 7"/>
                <p:cNvSpPr/>
                <p:nvPr/>
              </p:nvSpPr>
              <p:spPr>
                <a:xfrm>
                  <a:off x="1576874" y="1810139"/>
                  <a:ext cx="839755" cy="4180114"/>
                </a:xfrm>
                <a:prstGeom prst="roundRect">
                  <a:avLst/>
                </a:prstGeom>
                <a:solidFill>
                  <a:srgbClr val="494949"/>
                </a:solidFill>
                <a:ln w="57150">
                  <a:solidFill>
                    <a:srgbClr val="D0CEC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 rot="5400000">
                  <a:off x="1726164" y="2062065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 rot="5400000">
                  <a:off x="1726164" y="2866750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 rot="5400000">
                  <a:off x="1726164" y="3671434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 rot="5400000">
                  <a:off x="1726164" y="4476117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 rot="5400000">
                  <a:off x="1726164" y="5280802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4939" y="2351610"/>
                <a:ext cx="1977759" cy="549379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9882" y="2300780"/>
                <a:ext cx="2362490" cy="613080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99" t="30786" r="12229" b="27793"/>
              <a:stretch/>
            </p:blipFill>
            <p:spPr>
              <a:xfrm>
                <a:off x="8322997" y="2323322"/>
                <a:ext cx="2507868" cy="653144"/>
              </a:xfrm>
              <a:prstGeom prst="rect">
                <a:avLst/>
              </a:prstGeom>
            </p:spPr>
          </p:pic>
          <p:grpSp>
            <p:nvGrpSpPr>
              <p:cNvPr id="49" name="그룹 48"/>
              <p:cNvGrpSpPr/>
              <p:nvPr/>
            </p:nvGrpSpPr>
            <p:grpSpPr>
              <a:xfrm rot="16200000">
                <a:off x="6110714" y="2034075"/>
                <a:ext cx="511726" cy="2547257"/>
                <a:chOff x="1576874" y="1810139"/>
                <a:chExt cx="839755" cy="4180114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1576874" y="1810139"/>
                  <a:ext cx="839755" cy="4180114"/>
                </a:xfrm>
                <a:prstGeom prst="roundRect">
                  <a:avLst/>
                </a:prstGeom>
                <a:solidFill>
                  <a:srgbClr val="494949"/>
                </a:solidFill>
                <a:ln w="57150">
                  <a:solidFill>
                    <a:srgbClr val="D0CEC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 rot="5400000">
                  <a:off x="1726164" y="2062065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 rot="5400000">
                  <a:off x="1726164" y="2866750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 rot="5400000">
                  <a:off x="1726164" y="3671434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 rot="5400000">
                  <a:off x="1726164" y="4476117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 rot="5400000">
                  <a:off x="1726164" y="5280802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 rot="16200000">
                <a:off x="9340763" y="2034075"/>
                <a:ext cx="511726" cy="2547257"/>
                <a:chOff x="1576874" y="1810139"/>
                <a:chExt cx="839755" cy="4180114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1576874" y="1810139"/>
                  <a:ext cx="839755" cy="4180114"/>
                </a:xfrm>
                <a:prstGeom prst="roundRect">
                  <a:avLst/>
                </a:prstGeom>
                <a:solidFill>
                  <a:srgbClr val="494949"/>
                </a:solidFill>
                <a:ln w="57150">
                  <a:solidFill>
                    <a:srgbClr val="D0CEC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 rot="5400000">
                  <a:off x="1726164" y="2062065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 rot="5400000">
                  <a:off x="1726164" y="2866750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 rot="5400000">
                  <a:off x="1726164" y="3671434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 rot="5400000">
                  <a:off x="1726164" y="4476117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 rot="5400000">
                  <a:off x="1726164" y="5280802"/>
                  <a:ext cx="541176" cy="54117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?</a:t>
                  </a:r>
                  <a:endParaRPr lang="ko-KR" altLang="en-US" sz="2000" dirty="0">
                    <a:solidFill>
                      <a:schemeClr val="bg2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73" y="2997280"/>
              <a:ext cx="647733" cy="882695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689613" y="1687185"/>
            <a:ext cx="9088016" cy="1492897"/>
            <a:chOff x="1689613" y="1687185"/>
            <a:chExt cx="9088016" cy="1492897"/>
          </a:xfrm>
        </p:grpSpPr>
        <p:grpSp>
          <p:nvGrpSpPr>
            <p:cNvPr id="89" name="그룹 88"/>
            <p:cNvGrpSpPr/>
            <p:nvPr/>
          </p:nvGrpSpPr>
          <p:grpSpPr>
            <a:xfrm>
              <a:off x="1910513" y="1997616"/>
              <a:ext cx="8370974" cy="965543"/>
              <a:chOff x="2555173" y="2946228"/>
              <a:chExt cx="8370974" cy="965543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4071701" y="2946228"/>
                <a:ext cx="6854446" cy="965543"/>
                <a:chOff x="1905654" y="2300780"/>
                <a:chExt cx="8964600" cy="1262787"/>
              </a:xfrm>
            </p:grpSpPr>
            <p:pic>
              <p:nvPicPr>
                <p:cNvPr id="103" name="그림 102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99" t="30786" r="12229" b="27793"/>
                <a:stretch/>
              </p:blipFill>
              <p:spPr>
                <a:xfrm>
                  <a:off x="1905654" y="2323322"/>
                  <a:ext cx="2507868" cy="653144"/>
                </a:xfrm>
                <a:prstGeom prst="rect">
                  <a:avLst/>
                </a:prstGeom>
              </p:spPr>
            </p:pic>
            <p:grpSp>
              <p:nvGrpSpPr>
                <p:cNvPr id="95" name="그룹 94"/>
                <p:cNvGrpSpPr/>
                <p:nvPr/>
              </p:nvGrpSpPr>
              <p:grpSpPr>
                <a:xfrm rot="16200000">
                  <a:off x="2957956" y="2034074"/>
                  <a:ext cx="511726" cy="2547257"/>
                  <a:chOff x="1576874" y="1810139"/>
                  <a:chExt cx="839755" cy="4180114"/>
                </a:xfrm>
              </p:grpSpPr>
              <p:sp>
                <p:nvSpPr>
                  <p:cNvPr id="119" name="모서리가 둥근 직사각형 118"/>
                  <p:cNvSpPr/>
                  <p:nvPr/>
                </p:nvSpPr>
                <p:spPr>
                  <a:xfrm>
                    <a:off x="1576874" y="1810139"/>
                    <a:ext cx="839755" cy="4180114"/>
                  </a:xfrm>
                  <a:prstGeom prst="roundRect">
                    <a:avLst/>
                  </a:prstGeom>
                  <a:solidFill>
                    <a:srgbClr val="494949"/>
                  </a:solidFill>
                  <a:ln w="57150">
                    <a:solidFill>
                      <a:srgbClr val="D0CEC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20" name="직사각형 119"/>
                  <p:cNvSpPr/>
                  <p:nvPr/>
                </p:nvSpPr>
                <p:spPr>
                  <a:xfrm rot="5400000">
                    <a:off x="1726164" y="2062065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21" name="직사각형 120"/>
                  <p:cNvSpPr/>
                  <p:nvPr/>
                </p:nvSpPr>
                <p:spPr>
                  <a:xfrm rot="5400000">
                    <a:off x="1726164" y="2866750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22" name="직사각형 121"/>
                  <p:cNvSpPr/>
                  <p:nvPr/>
                </p:nvSpPr>
                <p:spPr>
                  <a:xfrm rot="5400000">
                    <a:off x="1726164" y="3671434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23" name="직사각형 122"/>
                  <p:cNvSpPr/>
                  <p:nvPr/>
                </p:nvSpPr>
                <p:spPr>
                  <a:xfrm rot="5400000">
                    <a:off x="1726164" y="4476117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24" name="직사각형 123"/>
                  <p:cNvSpPr/>
                  <p:nvPr/>
                </p:nvSpPr>
                <p:spPr>
                  <a:xfrm rot="5400000">
                    <a:off x="1726164" y="5280802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</p:grpSp>
            <p:pic>
              <p:nvPicPr>
                <p:cNvPr id="96" name="그림 9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7697" y="2351610"/>
                  <a:ext cx="1977758" cy="549379"/>
                </a:xfrm>
                <a:prstGeom prst="rect">
                  <a:avLst/>
                </a:prstGeom>
              </p:spPr>
            </p:pic>
            <p:pic>
              <p:nvPicPr>
                <p:cNvPr id="102" name="그림 10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0867" y="2300780"/>
                  <a:ext cx="2362491" cy="613080"/>
                </a:xfrm>
                <a:prstGeom prst="rect">
                  <a:avLst/>
                </a:prstGeom>
              </p:spPr>
            </p:pic>
            <p:grpSp>
              <p:nvGrpSpPr>
                <p:cNvPr id="105" name="그룹 104"/>
                <p:cNvGrpSpPr/>
                <p:nvPr/>
              </p:nvGrpSpPr>
              <p:grpSpPr>
                <a:xfrm rot="16200000">
                  <a:off x="6110714" y="2034075"/>
                  <a:ext cx="511726" cy="2547257"/>
                  <a:chOff x="1576874" y="1810139"/>
                  <a:chExt cx="839755" cy="4180114"/>
                </a:xfrm>
              </p:grpSpPr>
              <p:sp>
                <p:nvSpPr>
                  <p:cNvPr id="113" name="모서리가 둥근 직사각형 112"/>
                  <p:cNvSpPr/>
                  <p:nvPr/>
                </p:nvSpPr>
                <p:spPr>
                  <a:xfrm>
                    <a:off x="1576874" y="1810139"/>
                    <a:ext cx="839755" cy="4180114"/>
                  </a:xfrm>
                  <a:prstGeom prst="roundRect">
                    <a:avLst/>
                  </a:prstGeom>
                  <a:solidFill>
                    <a:srgbClr val="494949"/>
                  </a:solidFill>
                  <a:ln w="57150">
                    <a:solidFill>
                      <a:srgbClr val="D0CEC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14" name="직사각형 113"/>
                  <p:cNvSpPr/>
                  <p:nvPr/>
                </p:nvSpPr>
                <p:spPr>
                  <a:xfrm rot="5400000">
                    <a:off x="1726164" y="2062065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15" name="직사각형 114"/>
                  <p:cNvSpPr/>
                  <p:nvPr/>
                </p:nvSpPr>
                <p:spPr>
                  <a:xfrm rot="5400000">
                    <a:off x="1726164" y="2866750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16" name="직사각형 115"/>
                  <p:cNvSpPr/>
                  <p:nvPr/>
                </p:nvSpPr>
                <p:spPr>
                  <a:xfrm rot="5400000">
                    <a:off x="1726164" y="3671434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17" name="직사각형 116"/>
                  <p:cNvSpPr/>
                  <p:nvPr/>
                </p:nvSpPr>
                <p:spPr>
                  <a:xfrm rot="5400000">
                    <a:off x="1726164" y="4476117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18" name="직사각형 117"/>
                  <p:cNvSpPr/>
                  <p:nvPr/>
                </p:nvSpPr>
                <p:spPr>
                  <a:xfrm rot="5400000">
                    <a:off x="1726164" y="5280802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</p:grpSp>
            <p:grpSp>
              <p:nvGrpSpPr>
                <p:cNvPr id="106" name="그룹 105"/>
                <p:cNvGrpSpPr/>
                <p:nvPr/>
              </p:nvGrpSpPr>
              <p:grpSpPr>
                <a:xfrm rot="16200000">
                  <a:off x="9340763" y="2034075"/>
                  <a:ext cx="511726" cy="2547257"/>
                  <a:chOff x="1576874" y="1810139"/>
                  <a:chExt cx="839755" cy="4180114"/>
                </a:xfrm>
              </p:grpSpPr>
              <p:sp>
                <p:nvSpPr>
                  <p:cNvPr id="107" name="모서리가 둥근 직사각형 106"/>
                  <p:cNvSpPr/>
                  <p:nvPr/>
                </p:nvSpPr>
                <p:spPr>
                  <a:xfrm>
                    <a:off x="1576874" y="1810139"/>
                    <a:ext cx="839755" cy="4180114"/>
                  </a:xfrm>
                  <a:prstGeom prst="roundRect">
                    <a:avLst/>
                  </a:prstGeom>
                  <a:solidFill>
                    <a:srgbClr val="494949"/>
                  </a:solidFill>
                  <a:ln w="57150">
                    <a:solidFill>
                      <a:srgbClr val="D0CEC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08" name="직사각형 107"/>
                  <p:cNvSpPr/>
                  <p:nvPr/>
                </p:nvSpPr>
                <p:spPr>
                  <a:xfrm rot="5400000">
                    <a:off x="1726164" y="2062065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09" name="직사각형 108"/>
                  <p:cNvSpPr/>
                  <p:nvPr/>
                </p:nvSpPr>
                <p:spPr>
                  <a:xfrm rot="5400000">
                    <a:off x="1726164" y="2866750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10" name="직사각형 109"/>
                  <p:cNvSpPr/>
                  <p:nvPr/>
                </p:nvSpPr>
                <p:spPr>
                  <a:xfrm rot="5400000">
                    <a:off x="1726164" y="3671434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11" name="직사각형 110"/>
                  <p:cNvSpPr/>
                  <p:nvPr/>
                </p:nvSpPr>
                <p:spPr>
                  <a:xfrm rot="5400000">
                    <a:off x="1726164" y="4476117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12" name="직사각형 111"/>
                  <p:cNvSpPr/>
                  <p:nvPr/>
                </p:nvSpPr>
                <p:spPr>
                  <a:xfrm rot="5400000">
                    <a:off x="1726164" y="5280802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</p:grpSp>
          </p:grpSp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173" y="2997280"/>
                <a:ext cx="647733" cy="882695"/>
              </a:xfrm>
              <a:prstGeom prst="rect">
                <a:avLst/>
              </a:prstGeom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1689613" y="1687185"/>
              <a:ext cx="9088016" cy="1492897"/>
            </a:xfrm>
            <a:prstGeom prst="rect">
              <a:avLst/>
            </a:prstGeom>
            <a:solidFill>
              <a:srgbClr val="49494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563536" y="4413632"/>
            <a:ext cx="9088016" cy="1492897"/>
            <a:chOff x="1563536" y="4413632"/>
            <a:chExt cx="9088016" cy="1492897"/>
          </a:xfrm>
        </p:grpSpPr>
        <p:grpSp>
          <p:nvGrpSpPr>
            <p:cNvPr id="125" name="그룹 124"/>
            <p:cNvGrpSpPr/>
            <p:nvPr/>
          </p:nvGrpSpPr>
          <p:grpSpPr>
            <a:xfrm>
              <a:off x="1910513" y="4529822"/>
              <a:ext cx="8370974" cy="965543"/>
              <a:chOff x="2555173" y="2946228"/>
              <a:chExt cx="8370974" cy="965543"/>
            </a:xfrm>
          </p:grpSpPr>
          <p:grpSp>
            <p:nvGrpSpPr>
              <p:cNvPr id="126" name="그룹 125"/>
              <p:cNvGrpSpPr/>
              <p:nvPr/>
            </p:nvGrpSpPr>
            <p:grpSpPr>
              <a:xfrm>
                <a:off x="4098108" y="2946228"/>
                <a:ext cx="6828039" cy="965543"/>
                <a:chOff x="1940190" y="2300780"/>
                <a:chExt cx="8930064" cy="1262787"/>
              </a:xfrm>
            </p:grpSpPr>
            <p:pic>
              <p:nvPicPr>
                <p:cNvPr id="128" name="그림 12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99" t="30786" r="12229" b="27793"/>
                <a:stretch/>
              </p:blipFill>
              <p:spPr>
                <a:xfrm>
                  <a:off x="5112644" y="2323322"/>
                  <a:ext cx="2507868" cy="653144"/>
                </a:xfrm>
                <a:prstGeom prst="rect">
                  <a:avLst/>
                </a:prstGeom>
              </p:spPr>
            </p:pic>
            <p:grpSp>
              <p:nvGrpSpPr>
                <p:cNvPr id="129" name="그룹 128"/>
                <p:cNvGrpSpPr/>
                <p:nvPr/>
              </p:nvGrpSpPr>
              <p:grpSpPr>
                <a:xfrm rot="16200000">
                  <a:off x="2957956" y="2034074"/>
                  <a:ext cx="511726" cy="2547257"/>
                  <a:chOff x="1576874" y="1810139"/>
                  <a:chExt cx="839755" cy="4180114"/>
                </a:xfrm>
              </p:grpSpPr>
              <p:sp>
                <p:nvSpPr>
                  <p:cNvPr id="146" name="모서리가 둥근 직사각형 145"/>
                  <p:cNvSpPr/>
                  <p:nvPr/>
                </p:nvSpPr>
                <p:spPr>
                  <a:xfrm>
                    <a:off x="1576874" y="1810139"/>
                    <a:ext cx="839755" cy="4180114"/>
                  </a:xfrm>
                  <a:prstGeom prst="roundRect">
                    <a:avLst/>
                  </a:prstGeom>
                  <a:solidFill>
                    <a:srgbClr val="494949"/>
                  </a:solidFill>
                  <a:ln w="57150">
                    <a:solidFill>
                      <a:srgbClr val="D0CEC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47" name="직사각형 146"/>
                  <p:cNvSpPr/>
                  <p:nvPr/>
                </p:nvSpPr>
                <p:spPr>
                  <a:xfrm rot="5400000">
                    <a:off x="1726164" y="2062065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48" name="직사각형 147"/>
                  <p:cNvSpPr/>
                  <p:nvPr/>
                </p:nvSpPr>
                <p:spPr>
                  <a:xfrm rot="5400000">
                    <a:off x="1726164" y="2866750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49" name="직사각형 148"/>
                  <p:cNvSpPr/>
                  <p:nvPr/>
                </p:nvSpPr>
                <p:spPr>
                  <a:xfrm rot="5400000">
                    <a:off x="1726164" y="3671434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50" name="직사각형 149"/>
                  <p:cNvSpPr/>
                  <p:nvPr/>
                </p:nvSpPr>
                <p:spPr>
                  <a:xfrm rot="5400000">
                    <a:off x="1726164" y="4476117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51" name="직사각형 150"/>
                  <p:cNvSpPr/>
                  <p:nvPr/>
                </p:nvSpPr>
                <p:spPr>
                  <a:xfrm rot="5400000">
                    <a:off x="1726164" y="5280802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</p:grpSp>
            <p:pic>
              <p:nvPicPr>
                <p:cNvPr id="130" name="그림 12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7747" y="2351610"/>
                  <a:ext cx="1977759" cy="549379"/>
                </a:xfrm>
                <a:prstGeom prst="rect">
                  <a:avLst/>
                </a:prstGeom>
              </p:spPr>
            </p:pic>
            <p:pic>
              <p:nvPicPr>
                <p:cNvPr id="131" name="그림 1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2574" y="2300780"/>
                  <a:ext cx="2362491" cy="613080"/>
                </a:xfrm>
                <a:prstGeom prst="rect">
                  <a:avLst/>
                </a:prstGeom>
              </p:spPr>
            </p:pic>
            <p:grpSp>
              <p:nvGrpSpPr>
                <p:cNvPr id="132" name="그룹 131"/>
                <p:cNvGrpSpPr/>
                <p:nvPr/>
              </p:nvGrpSpPr>
              <p:grpSpPr>
                <a:xfrm rot="16200000">
                  <a:off x="6110714" y="2034075"/>
                  <a:ext cx="511726" cy="2547257"/>
                  <a:chOff x="1576874" y="1810139"/>
                  <a:chExt cx="839755" cy="4180114"/>
                </a:xfrm>
              </p:grpSpPr>
              <p:sp>
                <p:nvSpPr>
                  <p:cNvPr id="140" name="모서리가 둥근 직사각형 139"/>
                  <p:cNvSpPr/>
                  <p:nvPr/>
                </p:nvSpPr>
                <p:spPr>
                  <a:xfrm>
                    <a:off x="1576874" y="1810139"/>
                    <a:ext cx="839755" cy="4180114"/>
                  </a:xfrm>
                  <a:prstGeom prst="roundRect">
                    <a:avLst/>
                  </a:prstGeom>
                  <a:solidFill>
                    <a:srgbClr val="494949"/>
                  </a:solidFill>
                  <a:ln w="57150">
                    <a:solidFill>
                      <a:srgbClr val="D0CEC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41" name="직사각형 140"/>
                  <p:cNvSpPr/>
                  <p:nvPr/>
                </p:nvSpPr>
                <p:spPr>
                  <a:xfrm rot="5400000">
                    <a:off x="1726164" y="2062065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42" name="직사각형 141"/>
                  <p:cNvSpPr/>
                  <p:nvPr/>
                </p:nvSpPr>
                <p:spPr>
                  <a:xfrm rot="5400000">
                    <a:off x="1726164" y="2866750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43" name="직사각형 142"/>
                  <p:cNvSpPr/>
                  <p:nvPr/>
                </p:nvSpPr>
                <p:spPr>
                  <a:xfrm rot="5400000">
                    <a:off x="1726164" y="3671434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>
                  <a:xfrm rot="5400000">
                    <a:off x="1726164" y="4476117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 rot="5400000">
                    <a:off x="1726164" y="5280802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</p:grpSp>
            <p:grpSp>
              <p:nvGrpSpPr>
                <p:cNvPr id="133" name="그룹 132"/>
                <p:cNvGrpSpPr/>
                <p:nvPr/>
              </p:nvGrpSpPr>
              <p:grpSpPr>
                <a:xfrm rot="16200000">
                  <a:off x="9340763" y="2034075"/>
                  <a:ext cx="511726" cy="2547257"/>
                  <a:chOff x="1576874" y="1810139"/>
                  <a:chExt cx="839755" cy="4180114"/>
                </a:xfrm>
              </p:grpSpPr>
              <p:sp>
                <p:nvSpPr>
                  <p:cNvPr id="134" name="모서리가 둥근 직사각형 133"/>
                  <p:cNvSpPr/>
                  <p:nvPr/>
                </p:nvSpPr>
                <p:spPr>
                  <a:xfrm>
                    <a:off x="1576874" y="1810139"/>
                    <a:ext cx="839755" cy="4180114"/>
                  </a:xfrm>
                  <a:prstGeom prst="roundRect">
                    <a:avLst/>
                  </a:prstGeom>
                  <a:solidFill>
                    <a:srgbClr val="494949"/>
                  </a:solidFill>
                  <a:ln w="57150">
                    <a:solidFill>
                      <a:srgbClr val="D0CEC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35" name="직사각형 134"/>
                  <p:cNvSpPr/>
                  <p:nvPr/>
                </p:nvSpPr>
                <p:spPr>
                  <a:xfrm rot="5400000">
                    <a:off x="1726164" y="2062065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36" name="직사각형 135"/>
                  <p:cNvSpPr/>
                  <p:nvPr/>
                </p:nvSpPr>
                <p:spPr>
                  <a:xfrm rot="5400000">
                    <a:off x="1726164" y="2866750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 rot="5400000">
                    <a:off x="1726164" y="3671434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38" name="직사각형 137"/>
                  <p:cNvSpPr/>
                  <p:nvPr/>
                </p:nvSpPr>
                <p:spPr>
                  <a:xfrm rot="5400000">
                    <a:off x="1726164" y="4476117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139" name="직사각형 138"/>
                  <p:cNvSpPr/>
                  <p:nvPr/>
                </p:nvSpPr>
                <p:spPr>
                  <a:xfrm rot="5400000">
                    <a:off x="1726164" y="5280802"/>
                    <a:ext cx="541176" cy="541175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?</a:t>
                    </a:r>
                    <a:endParaRPr lang="ko-KR" alt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</p:grpSp>
          </p:grpSp>
          <p:pic>
            <p:nvPicPr>
              <p:cNvPr id="127" name="그림 1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173" y="2997280"/>
                <a:ext cx="647733" cy="882695"/>
              </a:xfrm>
              <a:prstGeom prst="rect">
                <a:avLst/>
              </a:prstGeom>
            </p:spPr>
          </p:pic>
        </p:grpSp>
        <p:sp>
          <p:nvSpPr>
            <p:cNvPr id="153" name="직사각형 152"/>
            <p:cNvSpPr/>
            <p:nvPr/>
          </p:nvSpPr>
          <p:spPr>
            <a:xfrm>
              <a:off x="1563536" y="4413632"/>
              <a:ext cx="9088016" cy="1492897"/>
            </a:xfrm>
            <a:prstGeom prst="rect">
              <a:avLst/>
            </a:prstGeom>
            <a:solidFill>
              <a:srgbClr val="49494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2973071" y="5977731"/>
            <a:ext cx="6404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B9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3! X 3! = 36 Participants</a:t>
            </a:r>
            <a:endParaRPr lang="ko-KR" altLang="en-US" sz="2400" dirty="0">
              <a:solidFill>
                <a:srgbClr val="FFB9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0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Experiment Design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104" name="내용 개체 틀 2"/>
          <p:cNvSpPr>
            <a:spLocks noGrp="1"/>
          </p:cNvSpPr>
          <p:nvPr>
            <p:ph idx="1"/>
          </p:nvPr>
        </p:nvSpPr>
        <p:spPr>
          <a:xfrm>
            <a:off x="527532" y="1122856"/>
            <a:ext cx="5350748" cy="422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Log collecting</a:t>
            </a:r>
          </a:p>
        </p:txBody>
      </p:sp>
      <p:pic>
        <p:nvPicPr>
          <p:cNvPr id="41" name="실험">
            <a:hlinkClick r:id="" action="ppaction://media"/>
            <a:extLst>
              <a:ext uri="{FF2B5EF4-FFF2-40B4-BE49-F238E27FC236}">
                <a16:creationId xmlns:a16="http://schemas.microsoft.com/office/drawing/2014/main" xmlns="" id="{4E94BC56-8C4D-C744-9F83-40FADDE2FA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5938" y="1506822"/>
            <a:ext cx="7568789" cy="47300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1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Result – Offline Experiment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27532" y="1122856"/>
            <a:ext cx="5350748" cy="42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Average precision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375740" y="2175984"/>
            <a:ext cx="5864815" cy="4100055"/>
            <a:chOff x="1291765" y="1674424"/>
            <a:chExt cx="7068463" cy="4941518"/>
          </a:xfrm>
        </p:grpSpPr>
        <p:graphicFrame>
          <p:nvGraphicFramePr>
            <p:cNvPr id="27" name="차트 26"/>
            <p:cNvGraphicFramePr/>
            <p:nvPr>
              <p:extLst>
                <p:ext uri="{D42A27DB-BD31-4B8C-83A1-F6EECF244321}">
                  <p14:modId xmlns:p14="http://schemas.microsoft.com/office/powerpoint/2010/main" val="55361723"/>
                </p:ext>
              </p:extLst>
            </p:nvPr>
          </p:nvGraphicFramePr>
          <p:xfrm>
            <a:off x="1291765" y="1674424"/>
            <a:ext cx="7068463" cy="47123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939" y="6080063"/>
              <a:ext cx="939268" cy="26090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538" y="5972689"/>
              <a:ext cx="641879" cy="64325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252" y="6052070"/>
              <a:ext cx="1079039" cy="280016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6466114" y="2099388"/>
            <a:ext cx="774441" cy="3642934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601338" y="2643582"/>
            <a:ext cx="44413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Option1: Images + Attached Files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Option2: Synonym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Option3: Hits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Option4: Date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Result – Online Experiment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27532" y="1122856"/>
            <a:ext cx="5350748" cy="42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Metrics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59" y="2662925"/>
            <a:ext cx="2250425" cy="17889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23" y="2951804"/>
            <a:ext cx="2326582" cy="15000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94" y="2406162"/>
            <a:ext cx="1558006" cy="20456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25018" y="4946316"/>
            <a:ext cx="242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Correct </a:t>
            </a:r>
            <a:r>
              <a:rPr kumimoji="1"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Rate</a:t>
            </a:r>
            <a:endParaRPr kumimoji="1"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5494" y="4946316"/>
            <a:ext cx="2676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Number of Searches</a:t>
            </a:r>
            <a:endParaRPr kumimoji="1"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9144" y="4946316"/>
            <a:ext cx="242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User’s Satisfaction</a:t>
            </a:r>
            <a:endParaRPr kumimoji="1"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9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Result – Online Experiment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27532" y="1122856"/>
            <a:ext cx="5350748" cy="42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Stastical techniques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6401" y="2047940"/>
            <a:ext cx="85657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Kruskal-Wallis test</a:t>
            </a:r>
          </a:p>
          <a:p>
            <a:endParaRPr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  H0: 	{ 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Correct Rate, Number of Searches,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Satisfaction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} of Search engines 	have the same distribution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8280" y="3531686"/>
            <a:ext cx="113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H0</a:t>
            </a:r>
          </a:p>
          <a:p>
            <a:r>
              <a:rPr lang="en-US" altLang="ko-KR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Rejected</a:t>
            </a:r>
            <a:endParaRPr lang="ko-KR" altLang="en-US" dirty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05300" y="4495941"/>
            <a:ext cx="9073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Mann-Whitney U test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(Post-hoc test)</a:t>
            </a:r>
          </a:p>
          <a:p>
            <a:endParaRPr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 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H0: 	xIS has worse </a:t>
            </a: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{Correct Rate, Number of Searches,  Satisfaction 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} than Portal/Elastic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원호 39"/>
          <p:cNvSpPr/>
          <p:nvPr/>
        </p:nvSpPr>
        <p:spPr>
          <a:xfrm rot="1848398">
            <a:off x="4256885" y="3302955"/>
            <a:ext cx="1538446" cy="1707205"/>
          </a:xfrm>
          <a:prstGeom prst="arc">
            <a:avLst>
              <a:gd name="adj1" fmla="val 15548750"/>
              <a:gd name="adj2" fmla="val 0"/>
            </a:avLst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Result – Online Experiment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27532" y="1122856"/>
            <a:ext cx="5350748" cy="42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Stastical techniques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xmlns="" id="{40D198EA-2142-8445-8898-EC2FED6AFB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6412864"/>
              </p:ext>
            </p:extLst>
          </p:nvPr>
        </p:nvGraphicFramePr>
        <p:xfrm>
          <a:off x="375058" y="2252976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xmlns="" id="{5EF86693-A9DF-D149-9648-9D59792F3E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4219161"/>
              </p:ext>
            </p:extLst>
          </p:nvPr>
        </p:nvGraphicFramePr>
        <p:xfrm>
          <a:off x="3226837" y="2252976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xmlns="" id="{60DB5228-F788-2545-8C09-A84972C4D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778134"/>
              </p:ext>
            </p:extLst>
          </p:nvPr>
        </p:nvGraphicFramePr>
        <p:xfrm>
          <a:off x="8930396" y="2252976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xmlns="" id="{72A170E4-291C-7A4C-A5A9-DDFA7250AA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902690"/>
              </p:ext>
            </p:extLst>
          </p:nvPr>
        </p:nvGraphicFramePr>
        <p:xfrm>
          <a:off x="6078616" y="2252976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1145703" y="5378080"/>
            <a:ext cx="1443011" cy="392272"/>
            <a:chOff x="1225754" y="2608318"/>
            <a:chExt cx="1443011" cy="3922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754" y="2612797"/>
              <a:ext cx="497488" cy="38779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13858" y="2608318"/>
              <a:ext cx="754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Image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913376" y="5321326"/>
            <a:ext cx="1833480" cy="463111"/>
            <a:chOff x="1153092" y="3402301"/>
            <a:chExt cx="1833480" cy="46311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092" y="3402301"/>
              <a:ext cx="570150" cy="463111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913858" y="3459055"/>
              <a:ext cx="10727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Synonym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793035" y="5260494"/>
            <a:ext cx="1803435" cy="584775"/>
            <a:chOff x="1225444" y="4409897"/>
            <a:chExt cx="1803435" cy="58477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44" y="4461019"/>
              <a:ext cx="497798" cy="48252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913858" y="4409897"/>
              <a:ext cx="11150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Repeating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Events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681982" y="5259851"/>
            <a:ext cx="1927706" cy="586061"/>
            <a:chOff x="1225444" y="5374687"/>
            <a:chExt cx="1927706" cy="58606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44" y="5374687"/>
              <a:ext cx="497798" cy="58606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913858" y="5375973"/>
              <a:ext cx="1239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Important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Topics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54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Result – Correct Rate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7528" y="1689747"/>
            <a:ext cx="259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Kruskal-Wallis test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5494" y="1462246"/>
            <a:ext cx="384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Mann-Whitney U test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59424" y="2568311"/>
            <a:ext cx="1643143" cy="392272"/>
            <a:chOff x="1225754" y="2608318"/>
            <a:chExt cx="1643143" cy="39227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754" y="2612797"/>
              <a:ext cx="497488" cy="38779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13858" y="2608318"/>
              <a:ext cx="9550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Image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86762" y="3402653"/>
            <a:ext cx="1924620" cy="463111"/>
            <a:chOff x="1153092" y="3402301"/>
            <a:chExt cx="1924620" cy="46311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092" y="3402301"/>
              <a:ext cx="570150" cy="4631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913858" y="3459055"/>
              <a:ext cx="1163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Synonym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9114" y="4307834"/>
            <a:ext cx="2059294" cy="584775"/>
            <a:chOff x="1225444" y="4409897"/>
            <a:chExt cx="2059294" cy="58477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44" y="4461019"/>
              <a:ext cx="497798" cy="4825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913858" y="4409897"/>
              <a:ext cx="13708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Repeating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Events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59114" y="5334680"/>
            <a:ext cx="1927706" cy="586061"/>
            <a:chOff x="1225444" y="5374687"/>
            <a:chExt cx="1927706" cy="5860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44" y="5374687"/>
              <a:ext cx="497798" cy="58606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13858" y="5375973"/>
              <a:ext cx="1239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Important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Topics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018408" y="2593809"/>
            <a:ext cx="2420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p-value: 0.3710</a:t>
            </a:r>
            <a:endParaRPr lang="ko-KR" altLang="en-US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18408" y="5458433"/>
            <a:ext cx="2420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p-value: 1</a:t>
            </a:r>
            <a:endParaRPr lang="ko-KR" altLang="en-US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18408" y="4430943"/>
            <a:ext cx="2420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p-value: 1</a:t>
            </a:r>
            <a:endParaRPr lang="ko-KR" altLang="en-US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8407" y="3445113"/>
            <a:ext cx="2858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p-value: &lt;0.001      reject H0</a:t>
            </a:r>
            <a:endParaRPr lang="ko-KR" altLang="en-US" sz="1600" dirty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58" y="2045983"/>
            <a:ext cx="1107019" cy="3075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04974" y="2014934"/>
            <a:ext cx="445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VS</a:t>
            </a:r>
            <a:endParaRPr lang="ko-KR" altLang="en-US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076885" y="2608688"/>
            <a:ext cx="19115" cy="31882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85238" y="2006962"/>
            <a:ext cx="445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VS</a:t>
            </a:r>
            <a:endParaRPr lang="ko-KR" altLang="en-US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32151" r="12229" b="31574"/>
          <a:stretch/>
        </p:blipFill>
        <p:spPr>
          <a:xfrm>
            <a:off x="9569371" y="2006962"/>
            <a:ext cx="1354470" cy="30893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084041" y="3322003"/>
            <a:ext cx="2627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1"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Reject H0 with </a:t>
            </a:r>
            <a:endParaRPr kumimoji="1" lang="en-US" altLang="ko-KR" sz="1600" dirty="0" smtClean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 algn="ctr"/>
            <a:r>
              <a: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p-value=1.08 </a:t>
            </a:r>
            <a:r>
              <a:rPr kumimoji="1"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 10</a:t>
            </a:r>
            <a:r>
              <a:rPr kumimoji="1" lang="en-US" altLang="ko-KR" sz="1600" baseline="300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605600" y="3322003"/>
            <a:ext cx="2627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kumimoji="1"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Reject H0 with </a:t>
            </a:r>
            <a:endParaRPr kumimoji="1" lang="en-US" altLang="ko-KR" sz="1600" dirty="0" smtClean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 algn="ctr"/>
            <a:r>
              <a: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p-value=1.08 </a:t>
            </a:r>
            <a:r>
              <a:rPr kumimoji="1"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 10</a:t>
            </a:r>
            <a:r>
              <a:rPr kumimoji="1" lang="en-US" altLang="ko-KR" sz="1600" baseline="300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-6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28" name="차트 27">
                <a:extLst>
                  <a:ext uri="{FF2B5EF4-FFF2-40B4-BE49-F238E27FC236}">
                    <a16:creationId xmlns:a16="http://schemas.microsoft.com/office/drawing/2014/main" id="{4B5CAB03-BBB9-E242-8C01-8010FBFAB3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06442971"/>
                  </p:ext>
                </p:extLst>
              </p:nvPr>
            </p:nvGraphicFramePr>
            <p:xfrm>
              <a:off x="3263713" y="2418568"/>
              <a:ext cx="2802734" cy="254430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8" name="차트 27">
                <a:extLst>
                  <a:ext uri="{FF2B5EF4-FFF2-40B4-BE49-F238E27FC236}">
                    <a16:creationId xmlns:a16="http://schemas.microsoft.com/office/drawing/2014/main" xmlns="" xmlns:cx1="http://schemas.microsoft.com/office/drawing/2015/9/8/chartex" id="{4B5CAB03-BBB9-E242-8C01-8010FBFAB3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3713" y="2418568"/>
                <a:ext cx="2802734" cy="254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29" name="차트 28">
                <a:extLst>
                  <a:ext uri="{FF2B5EF4-FFF2-40B4-BE49-F238E27FC236}">
                    <a16:creationId xmlns:a16="http://schemas.microsoft.com/office/drawing/2014/main" id="{99AAB8D2-78E0-E842-BFB9-88A83FD6DB5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36010860"/>
                  </p:ext>
                </p:extLst>
              </p:nvPr>
            </p:nvGraphicFramePr>
            <p:xfrm>
              <a:off x="9111508" y="2418568"/>
              <a:ext cx="2766814" cy="254430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9" name="차트 28">
                <a:extLst>
                  <a:ext uri="{FF2B5EF4-FFF2-40B4-BE49-F238E27FC236}">
                    <a16:creationId xmlns:a16="http://schemas.microsoft.com/office/drawing/2014/main" xmlns="" xmlns:cx1="http://schemas.microsoft.com/office/drawing/2015/9/8/chartex" id="{99AAB8D2-78E0-E842-BFB9-88A83FD6DB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1508" y="2418568"/>
                <a:ext cx="2766814" cy="254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35" name="차트 34">
                <a:extLst>
                  <a:ext uri="{FF2B5EF4-FFF2-40B4-BE49-F238E27FC236}">
                    <a16:creationId xmlns:a16="http://schemas.microsoft.com/office/drawing/2014/main" id="{4D4824D2-CE46-2747-AA8B-FC8D70D10F1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00538520"/>
                  </p:ext>
                </p:extLst>
              </p:nvPr>
            </p:nvGraphicFramePr>
            <p:xfrm>
              <a:off x="357776" y="2418568"/>
              <a:ext cx="2766814" cy="254430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35" name="차트 34">
                <a:extLst>
                  <a:ext uri="{FF2B5EF4-FFF2-40B4-BE49-F238E27FC236}">
                    <a16:creationId xmlns:a16="http://schemas.microsoft.com/office/drawing/2014/main" xmlns="" xmlns:cx1="http://schemas.microsoft.com/office/drawing/2015/9/8/chartex" id="{4D4824D2-CE46-2747-AA8B-FC8D70D10F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776" y="2418568"/>
                <a:ext cx="2766814" cy="254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36" name="차트 35">
                <a:extLst>
                  <a:ext uri="{FF2B5EF4-FFF2-40B4-BE49-F238E27FC236}">
                    <a16:creationId xmlns:a16="http://schemas.microsoft.com/office/drawing/2014/main" id="{4B324952-B030-B344-B276-59E3A51B61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83980113"/>
                  </p:ext>
                </p:extLst>
              </p:nvPr>
            </p:nvGraphicFramePr>
            <p:xfrm>
              <a:off x="6205570" y="2418568"/>
              <a:ext cx="2766814" cy="254430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36" name="차트 35">
                <a:extLst>
                  <a:ext uri="{FF2B5EF4-FFF2-40B4-BE49-F238E27FC236}">
                    <a16:creationId xmlns:a16="http://schemas.microsoft.com/office/drawing/2014/main" xmlns="" xmlns:cx1="http://schemas.microsoft.com/office/drawing/2015/9/8/chartex" id="{4B324952-B030-B344-B276-59E3A51B6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5570" y="2418568"/>
                <a:ext cx="2766814" cy="254430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Result – Number of Searches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45703" y="5378080"/>
            <a:ext cx="1443011" cy="392272"/>
            <a:chOff x="1225754" y="2608318"/>
            <a:chExt cx="1443011" cy="39227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754" y="2612797"/>
              <a:ext cx="497488" cy="38779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13858" y="2608318"/>
              <a:ext cx="754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Image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913376" y="5321326"/>
            <a:ext cx="1833480" cy="463111"/>
            <a:chOff x="1153092" y="3402301"/>
            <a:chExt cx="1833480" cy="46311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092" y="3402301"/>
              <a:ext cx="570150" cy="4631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913858" y="3459055"/>
              <a:ext cx="10727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Synonym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953169" y="5260494"/>
            <a:ext cx="1803435" cy="584775"/>
            <a:chOff x="1225444" y="4409897"/>
            <a:chExt cx="1803435" cy="58477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44" y="4461019"/>
              <a:ext cx="497798" cy="4825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913858" y="4409897"/>
              <a:ext cx="11150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Repeating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Events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681982" y="5259851"/>
            <a:ext cx="1927706" cy="586061"/>
            <a:chOff x="1225444" y="5374687"/>
            <a:chExt cx="1927706" cy="5860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44" y="5374687"/>
              <a:ext cx="497798" cy="58606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13858" y="5375973"/>
              <a:ext cx="1239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Important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Topics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98631" y="1758478"/>
            <a:ext cx="944560" cy="338554"/>
            <a:chOff x="796623" y="1529028"/>
            <a:chExt cx="944560" cy="338554"/>
          </a:xfrm>
        </p:grpSpPr>
        <p:sp>
          <p:nvSpPr>
            <p:cNvPr id="7" name="TextBox 6"/>
            <p:cNvSpPr txBox="1"/>
            <p:nvPr/>
          </p:nvSpPr>
          <p:spPr>
            <a:xfrm>
              <a:off x="965900" y="1529028"/>
              <a:ext cx="775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Portal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96623" y="1601455"/>
              <a:ext cx="169277" cy="169277"/>
            </a:xfrm>
            <a:prstGeom prst="rect">
              <a:avLst/>
            </a:prstGeom>
            <a:solidFill>
              <a:srgbClr val="59595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652876" y="1758478"/>
            <a:ext cx="1062883" cy="338554"/>
            <a:chOff x="796623" y="1529028"/>
            <a:chExt cx="1062883" cy="338554"/>
          </a:xfrm>
        </p:grpSpPr>
        <p:sp>
          <p:nvSpPr>
            <p:cNvPr id="43" name="TextBox 42"/>
            <p:cNvSpPr txBox="1"/>
            <p:nvPr/>
          </p:nvSpPr>
          <p:spPr>
            <a:xfrm>
              <a:off x="965900" y="1529028"/>
              <a:ext cx="8936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Elastic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96623" y="1601455"/>
              <a:ext cx="169277" cy="169277"/>
            </a:xfrm>
            <a:prstGeom prst="rect">
              <a:avLst/>
            </a:prstGeom>
            <a:solidFill>
              <a:srgbClr val="2F5597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725445" y="1758478"/>
            <a:ext cx="944560" cy="338554"/>
            <a:chOff x="796623" y="1529028"/>
            <a:chExt cx="944560" cy="338554"/>
          </a:xfrm>
        </p:grpSpPr>
        <p:sp>
          <p:nvSpPr>
            <p:cNvPr id="46" name="TextBox 45"/>
            <p:cNvSpPr txBox="1"/>
            <p:nvPr/>
          </p:nvSpPr>
          <p:spPr>
            <a:xfrm>
              <a:off x="965900" y="1529028"/>
              <a:ext cx="775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xIS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96623" y="1601455"/>
              <a:ext cx="169277" cy="1692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Problem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6078" y="3934471"/>
            <a:ext cx="10039846" cy="15396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It is hard to find looking articles in </a:t>
            </a:r>
          </a:p>
          <a:p>
            <a:pPr marL="0" indent="0" algn="ctr">
              <a:buNone/>
            </a:pPr>
            <a:r>
              <a:rPr kumimoji="1" lang="en-US" altLang="ko-KR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KAIST Portal using its search engine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792028" y="2082670"/>
            <a:ext cx="4607945" cy="884629"/>
            <a:chOff x="4210050" y="2082670"/>
            <a:chExt cx="4607945" cy="8846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0" y="2082670"/>
              <a:ext cx="3184663" cy="8846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7978" y="2091410"/>
              <a:ext cx="1630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3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Portal</a:t>
              </a:r>
              <a:endParaRPr lang="ko-KR" altLang="en-US" sz="3600" spc="3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70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Result – Number of Searches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7528" y="1689747"/>
            <a:ext cx="259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Kruskal-Wallis test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5494" y="1462246"/>
            <a:ext cx="384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Mann-Whitney U test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59424" y="2568311"/>
            <a:ext cx="1643143" cy="392272"/>
            <a:chOff x="1225754" y="2608318"/>
            <a:chExt cx="1643143" cy="39227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754" y="2612797"/>
              <a:ext cx="497488" cy="38779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13858" y="2608318"/>
              <a:ext cx="9550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Image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86762" y="3402653"/>
            <a:ext cx="1924620" cy="463111"/>
            <a:chOff x="1153092" y="3402301"/>
            <a:chExt cx="1924620" cy="46311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092" y="3402301"/>
              <a:ext cx="570150" cy="4631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913858" y="3459055"/>
              <a:ext cx="1163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Synonym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9114" y="4307834"/>
            <a:ext cx="2059294" cy="584775"/>
            <a:chOff x="1225444" y="4409897"/>
            <a:chExt cx="2059294" cy="58477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44" y="4461019"/>
              <a:ext cx="497798" cy="4825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913858" y="4409897"/>
              <a:ext cx="13708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Repeating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Events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59114" y="5334680"/>
            <a:ext cx="1927706" cy="586061"/>
            <a:chOff x="1225444" y="5374687"/>
            <a:chExt cx="1927706" cy="5860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444" y="5374687"/>
              <a:ext cx="497798" cy="58606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13858" y="5375973"/>
              <a:ext cx="1239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Important</a:t>
              </a: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Topics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018407" y="2593809"/>
            <a:ext cx="3058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p-value: &lt;0.001      </a:t>
            </a:r>
            <a:r>
              <a:rPr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reject </a:t>
            </a:r>
            <a:r>
              <a:rPr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H0</a:t>
            </a:r>
            <a:endParaRPr lang="ko-KR" altLang="en-US" sz="1600" dirty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18408" y="5458433"/>
            <a:ext cx="3058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p-value: </a:t>
            </a:r>
            <a:r>
              <a:rPr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0.003527	reject </a:t>
            </a:r>
            <a:r>
              <a:rPr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H0</a:t>
            </a:r>
            <a:endParaRPr lang="ko-KR" altLang="en-US" sz="1600" dirty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18407" y="4430943"/>
            <a:ext cx="2938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p-value: </a:t>
            </a:r>
            <a:r>
              <a:rPr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0.004248	reject </a:t>
            </a:r>
            <a:r>
              <a:rPr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H0</a:t>
            </a:r>
            <a:endParaRPr lang="ko-KR" altLang="en-US" sz="1600" dirty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8407" y="3445113"/>
            <a:ext cx="2858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p-value: &lt;0.001    	reject H0</a:t>
            </a:r>
            <a:endParaRPr lang="ko-KR" altLang="en-US" sz="1600" dirty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58" y="2045983"/>
            <a:ext cx="1107019" cy="3075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04974" y="2014934"/>
            <a:ext cx="445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VS</a:t>
            </a:r>
            <a:endParaRPr lang="ko-KR" altLang="en-US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076885" y="2608688"/>
            <a:ext cx="19115" cy="31882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185238" y="2006962"/>
            <a:ext cx="445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VS</a:t>
            </a:r>
            <a:endParaRPr lang="ko-KR" altLang="en-US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32151" r="12229" b="31574"/>
          <a:stretch/>
        </p:blipFill>
        <p:spPr>
          <a:xfrm>
            <a:off x="9569371" y="2006962"/>
            <a:ext cx="1354470" cy="30893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084041" y="3412277"/>
            <a:ext cx="5149229" cy="584775"/>
            <a:chOff x="6084041" y="3322003"/>
            <a:chExt cx="5149229" cy="584775"/>
          </a:xfrm>
        </p:grpSpPr>
        <p:sp>
          <p:nvSpPr>
            <p:cNvPr id="41" name="TextBox 40"/>
            <p:cNvSpPr txBox="1"/>
            <p:nvPr/>
          </p:nvSpPr>
          <p:spPr>
            <a:xfrm>
              <a:off x="6084041" y="3322003"/>
              <a:ext cx="2627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Reject H0 with </a:t>
              </a:r>
              <a:endPara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1" algn="ctr"/>
              <a:r>
                <a:rPr kumimoji="1" lang="en-US" altLang="ko-KR" sz="1600" dirty="0" smtClean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p-value=6.00 </a:t>
              </a:r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x 10</a:t>
              </a:r>
              <a:r>
                <a:rPr kumimoji="1" lang="en-US" altLang="ko-KR" sz="1600" baseline="300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05600" y="3322003"/>
              <a:ext cx="2627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Reject H0 with </a:t>
              </a:r>
              <a:endPara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1" algn="ctr"/>
              <a:r>
                <a:rPr kumimoji="1" lang="en-US" altLang="ko-KR" sz="1600" dirty="0" smtClean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p-value=2.12 </a:t>
              </a:r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x 10</a:t>
              </a:r>
              <a:r>
                <a:rPr kumimoji="1" lang="en-US" altLang="ko-KR" sz="1600" baseline="300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-6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84041" y="2451075"/>
            <a:ext cx="5149229" cy="584775"/>
            <a:chOff x="6084041" y="3322003"/>
            <a:chExt cx="5149229" cy="584775"/>
          </a:xfrm>
        </p:grpSpPr>
        <p:sp>
          <p:nvSpPr>
            <p:cNvPr id="45" name="TextBox 44"/>
            <p:cNvSpPr txBox="1"/>
            <p:nvPr/>
          </p:nvSpPr>
          <p:spPr>
            <a:xfrm>
              <a:off x="6084041" y="3322003"/>
              <a:ext cx="2627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Reject H0 with </a:t>
              </a:r>
              <a:endPara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1" algn="ctr"/>
              <a:r>
                <a:rPr kumimoji="1" lang="en-US" altLang="ko-KR" sz="1600" dirty="0" smtClean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p-value=0.00760</a:t>
              </a:r>
              <a:endParaRPr kumimoji="1" lang="en-US" altLang="ko-KR" sz="16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05600" y="3322003"/>
              <a:ext cx="2627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Reject H0 with </a:t>
              </a:r>
              <a:endPara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1" algn="ctr"/>
              <a:r>
                <a:rPr kumimoji="1" lang="en-US" altLang="ko-KR" sz="1600" dirty="0" smtClean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p-value=3.48 </a:t>
              </a:r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x 10</a:t>
              </a:r>
              <a:r>
                <a:rPr kumimoji="1" lang="en-US" altLang="ko-KR" sz="1600" baseline="300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-4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084041" y="4373479"/>
            <a:ext cx="5149229" cy="584775"/>
            <a:chOff x="6084041" y="3322003"/>
            <a:chExt cx="5149229" cy="584775"/>
          </a:xfrm>
        </p:grpSpPr>
        <p:sp>
          <p:nvSpPr>
            <p:cNvPr id="48" name="TextBox 47"/>
            <p:cNvSpPr txBox="1"/>
            <p:nvPr/>
          </p:nvSpPr>
          <p:spPr>
            <a:xfrm>
              <a:off x="6084041" y="3322003"/>
              <a:ext cx="2627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Reject H0 with </a:t>
              </a:r>
              <a:endPara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1" algn="ctr"/>
              <a:r>
                <a:rPr kumimoji="1" lang="en-US" altLang="ko-KR" sz="1600" dirty="0" smtClean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p-value=0.0121</a:t>
              </a:r>
              <a:endParaRPr kumimoji="1" lang="en-US" altLang="ko-KR" sz="1600" baseline="300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605600" y="3322003"/>
              <a:ext cx="2627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Reject H0 with </a:t>
              </a:r>
              <a:endPara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1" algn="ctr"/>
              <a:r>
                <a:rPr kumimoji="1" lang="en-US" altLang="ko-KR" sz="1600" dirty="0" smtClean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p-value=0.00356</a:t>
              </a:r>
              <a:endParaRPr kumimoji="1" lang="en-US" altLang="ko-KR" sz="1600" baseline="300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084041" y="5334680"/>
            <a:ext cx="5149229" cy="584775"/>
            <a:chOff x="6084041" y="3322003"/>
            <a:chExt cx="5149229" cy="584775"/>
          </a:xfrm>
        </p:grpSpPr>
        <p:sp>
          <p:nvSpPr>
            <p:cNvPr id="51" name="TextBox 50"/>
            <p:cNvSpPr txBox="1"/>
            <p:nvPr/>
          </p:nvSpPr>
          <p:spPr>
            <a:xfrm>
              <a:off x="6084041" y="3322003"/>
              <a:ext cx="2627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Reject H0 with </a:t>
              </a:r>
              <a:endPara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1" algn="ctr"/>
              <a:r>
                <a:rPr kumimoji="1" lang="en-US" altLang="ko-KR" sz="1600" dirty="0" smtClean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p-value=0.0148</a:t>
              </a:r>
              <a:endParaRPr kumimoji="1" lang="en-US" altLang="ko-KR" sz="1600" baseline="300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5600" y="3322003"/>
              <a:ext cx="2627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Reject H0 with </a:t>
              </a:r>
              <a:endParaRPr kumimoji="1" lang="en-US" altLang="ko-KR" sz="16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1" algn="ctr"/>
              <a:r>
                <a:rPr kumimoji="1" lang="en-US" altLang="ko-KR" sz="1600" dirty="0" smtClean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p-value=1.00 </a:t>
              </a:r>
              <a:r>
                <a:rPr kumimoji="1" lang="en-US" altLang="ko-KR" sz="16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x 10</a:t>
              </a:r>
              <a:r>
                <a:rPr kumimoji="1" lang="en-US" altLang="ko-KR" sz="1600" baseline="30000" dirty="0">
                  <a:solidFill>
                    <a:schemeClr val="accent6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-4</a:t>
              </a: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Result – Satisfaction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32000" y="1961965"/>
            <a:ext cx="8128000" cy="4133229"/>
            <a:chOff x="2032000" y="1748901"/>
            <a:chExt cx="8128000" cy="4133229"/>
          </a:xfrm>
        </p:grpSpPr>
        <p:graphicFrame>
          <p:nvGraphicFramePr>
            <p:cNvPr id="10" name="차트 9"/>
            <p:cNvGraphicFramePr/>
            <p:nvPr>
              <p:extLst>
                <p:ext uri="{D42A27DB-BD31-4B8C-83A1-F6EECF244321}">
                  <p14:modId xmlns:p14="http://schemas.microsoft.com/office/powerpoint/2010/main" val="1807341174"/>
                </p:ext>
              </p:extLst>
            </p:nvPr>
          </p:nvGraphicFramePr>
          <p:xfrm>
            <a:off x="2032000" y="1748901"/>
            <a:ext cx="8128000" cy="37818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3089429" y="5512798"/>
              <a:ext cx="45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99619" y="5512798"/>
              <a:ext cx="45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96000" y="5512798"/>
              <a:ext cx="45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66000" y="5512798"/>
              <a:ext cx="45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63000" y="5512798"/>
              <a:ext cx="45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867" y="1799769"/>
            <a:ext cx="1399716" cy="38881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407" y="2026951"/>
            <a:ext cx="1177236" cy="3055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r="12229"/>
          <a:stretch/>
        </p:blipFill>
        <p:spPr>
          <a:xfrm>
            <a:off x="3089429" y="2623585"/>
            <a:ext cx="1442925" cy="90727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Result – Satisfaction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6798" y="1941130"/>
            <a:ext cx="259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Kruskal-Wallis test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5494" y="1941130"/>
            <a:ext cx="384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Mann-Whitney U test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2772" y="3761698"/>
            <a:ext cx="3684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Rejects H0 with </a:t>
            </a:r>
          </a:p>
          <a:p>
            <a:pPr algn="ctr"/>
            <a:r>
              <a:rPr lang="en-US" altLang="ko-KR" sz="2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 = 2.578 x </a:t>
            </a:r>
            <a:r>
              <a:rPr kumimoji="1" lang="en-US" altLang="ko-KR" sz="2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kumimoji="1" lang="en-US" altLang="ko-KR" sz="2000" baseline="30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-12</a:t>
            </a:r>
            <a:endParaRPr kumimoji="1" lang="en-US" altLang="ko-KR" sz="2000" baseline="30000" dirty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05216" y="3101049"/>
            <a:ext cx="3684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Rejects H0 with </a:t>
            </a:r>
          </a:p>
          <a:p>
            <a:pPr algn="ctr"/>
            <a:r>
              <a:rPr lang="en-US" altLang="ko-KR" sz="2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 = 1.50 x </a:t>
            </a:r>
            <a:r>
              <a:rPr kumimoji="1" lang="en-US" altLang="ko-KR" sz="2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kumimoji="1" lang="en-US" altLang="ko-KR" sz="2000" baseline="30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-8</a:t>
            </a:r>
            <a:endParaRPr kumimoji="1" lang="en-US" altLang="ko-KR" sz="2000" baseline="30000" dirty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066331" y="2596038"/>
            <a:ext cx="1362003" cy="338554"/>
            <a:chOff x="8067949" y="3090446"/>
            <a:chExt cx="1362003" cy="338554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933" y="3121495"/>
              <a:ext cx="1107019" cy="30750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067949" y="3090446"/>
              <a:ext cx="445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878031" y="4315115"/>
            <a:ext cx="1738603" cy="338554"/>
            <a:chOff x="8067949" y="4983922"/>
            <a:chExt cx="1738603" cy="338554"/>
          </a:xfrm>
        </p:grpSpPr>
        <p:sp>
          <p:nvSpPr>
            <p:cNvPr id="40" name="TextBox 39"/>
            <p:cNvSpPr txBox="1"/>
            <p:nvPr/>
          </p:nvSpPr>
          <p:spPr>
            <a:xfrm>
              <a:off x="8067949" y="4983922"/>
              <a:ext cx="445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VS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99" t="32151" r="12229" b="31574"/>
            <a:stretch/>
          </p:blipFill>
          <p:spPr>
            <a:xfrm>
              <a:off x="8452082" y="4983922"/>
              <a:ext cx="1354470" cy="308939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6905216" y="4795638"/>
            <a:ext cx="3684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Rejects H0 with </a:t>
            </a:r>
          </a:p>
          <a:p>
            <a:pPr algn="ctr"/>
            <a:r>
              <a:rPr lang="en-US" altLang="ko-KR" sz="2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p-value = 2.30 x </a:t>
            </a:r>
            <a:r>
              <a:rPr kumimoji="1" lang="en-US" altLang="ko-KR" sz="2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kumimoji="1" lang="en-US" altLang="ko-KR" sz="2000" baseline="30000" dirty="0" smtClean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-10</a:t>
            </a:r>
            <a:endParaRPr kumimoji="1" lang="en-US" altLang="ko-KR" sz="2000" baseline="30000" dirty="0">
              <a:solidFill>
                <a:schemeClr val="accent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9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Live Demo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4AD279F-7F2E-6749-8AC9-19BA85AE0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29" y="1481861"/>
            <a:ext cx="7392142" cy="35569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48000" y="534300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xIS Chrome </a:t>
            </a:r>
            <a:r>
              <a:rPr kumimoji="1"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extension </a:t>
            </a:r>
            <a:r>
              <a:rPr kumimoji="1"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is available at</a:t>
            </a:r>
          </a:p>
          <a:p>
            <a:pPr algn="ctr"/>
            <a:r>
              <a:rPr kumimoji="1" lang="en-US" altLang="ko-KR" sz="2000" dirty="0" smtClean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bit.ly/xis-chrome-extension</a:t>
            </a:r>
            <a:endParaRPr kumimoji="1" lang="ko-KR" altLang="en-US" sz="2000" dirty="0">
              <a:solidFill>
                <a:srgbClr val="FFC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Design Goals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27532" y="2768457"/>
            <a:ext cx="2707972" cy="2349797"/>
            <a:chOff x="1696168" y="2768457"/>
            <a:chExt cx="2707972" cy="2349797"/>
          </a:xfrm>
        </p:grpSpPr>
        <p:grpSp>
          <p:nvGrpSpPr>
            <p:cNvPr id="9" name="그룹 8"/>
            <p:cNvGrpSpPr/>
            <p:nvPr/>
          </p:nvGrpSpPr>
          <p:grpSpPr>
            <a:xfrm>
              <a:off x="1696168" y="2768457"/>
              <a:ext cx="1868556" cy="2349797"/>
              <a:chOff x="2172030" y="2286396"/>
              <a:chExt cx="1868556" cy="2349797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4599" y="2286396"/>
                <a:ext cx="1423419" cy="1426467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172030" y="3712863"/>
                <a:ext cx="18685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Based on </a:t>
                </a:r>
              </a:p>
              <a:p>
                <a:pPr algn="ctr"/>
                <a:r>
                  <a:rPr kumimoji="1" lang="en-US" altLang="ko-KR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Elasticsearch</a:t>
                </a:r>
              </a:p>
              <a:p>
                <a:endParaRPr lang="ko-KR" altLang="en-US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44" name="오른쪽 화살표 43"/>
            <p:cNvSpPr/>
            <p:nvPr/>
          </p:nvSpPr>
          <p:spPr>
            <a:xfrm>
              <a:off x="3564385" y="3399689"/>
              <a:ext cx="839755" cy="164004"/>
            </a:xfrm>
            <a:prstGeom prst="rightArrow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066489" y="1733097"/>
            <a:ext cx="5005349" cy="3883933"/>
            <a:chOff x="6578625" y="1733097"/>
            <a:chExt cx="5005349" cy="388393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5503" y="3116412"/>
              <a:ext cx="1248423" cy="1014045"/>
            </a:xfrm>
            <a:prstGeom prst="rect">
              <a:avLst/>
            </a:prstGeom>
          </p:spPr>
        </p:pic>
        <p:grpSp>
          <p:nvGrpSpPr>
            <p:cNvPr id="45" name="그룹 44"/>
            <p:cNvGrpSpPr/>
            <p:nvPr/>
          </p:nvGrpSpPr>
          <p:grpSpPr>
            <a:xfrm>
              <a:off x="6578625" y="1950819"/>
              <a:ext cx="1363896" cy="3183557"/>
              <a:chOff x="6578625" y="1950819"/>
              <a:chExt cx="1363896" cy="3183557"/>
            </a:xfrm>
          </p:grpSpPr>
          <p:sp>
            <p:nvSpPr>
              <p:cNvPr id="23" name="오른쪽 화살표 22"/>
              <p:cNvSpPr/>
              <p:nvPr/>
            </p:nvSpPr>
            <p:spPr>
              <a:xfrm rot="10800000">
                <a:off x="6578625" y="3416299"/>
                <a:ext cx="839755" cy="164004"/>
              </a:xfrm>
              <a:prstGeom prst="rightArrow">
                <a:avLst/>
              </a:prstGeom>
              <a:solidFill>
                <a:srgbClr val="D0C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 flipH="1">
                <a:off x="7438668" y="1950819"/>
                <a:ext cx="503853" cy="0"/>
              </a:xfrm>
              <a:prstGeom prst="line">
                <a:avLst/>
              </a:prstGeom>
              <a:solidFill>
                <a:srgbClr val="D0CECE"/>
              </a:solidFill>
              <a:ln w="76200" cap="sq">
                <a:solidFill>
                  <a:srgbClr val="D0CECE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 flipH="1">
                <a:off x="7438668" y="3492188"/>
                <a:ext cx="503853" cy="0"/>
              </a:xfrm>
              <a:prstGeom prst="line">
                <a:avLst/>
              </a:prstGeom>
              <a:solidFill>
                <a:srgbClr val="D0CECE"/>
              </a:solidFill>
              <a:ln w="76200" cap="sq">
                <a:solidFill>
                  <a:srgbClr val="D0CE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 flipH="1">
                <a:off x="7438668" y="5134376"/>
                <a:ext cx="503853" cy="0"/>
              </a:xfrm>
              <a:prstGeom prst="line">
                <a:avLst/>
              </a:prstGeom>
              <a:solidFill>
                <a:srgbClr val="D0CECE"/>
              </a:solidFill>
              <a:ln w="76200" cap="sq">
                <a:solidFill>
                  <a:srgbClr val="D0CE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V="1">
                <a:off x="7438668" y="1950819"/>
                <a:ext cx="0" cy="3183557"/>
              </a:xfrm>
              <a:prstGeom prst="line">
                <a:avLst/>
              </a:prstGeom>
              <a:solidFill>
                <a:srgbClr val="D0CECE"/>
              </a:solidFill>
              <a:ln w="76200" cap="sq">
                <a:solidFill>
                  <a:srgbClr val="D0CE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927" y="1733097"/>
              <a:ext cx="1191574" cy="92883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944" y="4524076"/>
              <a:ext cx="1127540" cy="1092954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9825332" y="1738602"/>
              <a:ext cx="17586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Image &amp; Attached File Processing</a:t>
              </a:r>
              <a:endPara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796908" y="3267526"/>
              <a:ext cx="1298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Synonym Handling</a:t>
              </a:r>
              <a:endPara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825332" y="4811210"/>
              <a:ext cx="1697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Repeating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Events</a:t>
              </a:r>
              <a:endPara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923955" y="2193233"/>
            <a:ext cx="2474709" cy="2986576"/>
            <a:chOff x="3802999" y="2193233"/>
            <a:chExt cx="2474709" cy="2986576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999" y="2193233"/>
              <a:ext cx="2128508" cy="2148586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3802999" y="4471923"/>
              <a:ext cx="24747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FFC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New Search Engine For Portal Articles</a:t>
              </a:r>
              <a:endParaRPr lang="ko-KR" altLang="en-US" sz="2000" dirty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Design Goals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22" y="1278619"/>
            <a:ext cx="5106956" cy="5045612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4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Design Goals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21" y="1278619"/>
            <a:ext cx="5106958" cy="5045612"/>
          </a:xfrm>
        </p:spPr>
      </p:pic>
      <p:grpSp>
        <p:nvGrpSpPr>
          <p:cNvPr id="12" name="그룹 11"/>
          <p:cNvGrpSpPr/>
          <p:nvPr/>
        </p:nvGrpSpPr>
        <p:grpSpPr>
          <a:xfrm>
            <a:off x="602177" y="3429000"/>
            <a:ext cx="3017500" cy="646331"/>
            <a:chOff x="453488" y="3429000"/>
            <a:chExt cx="3017500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453488" y="3429000"/>
              <a:ext cx="2939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Extract text from images and attatched files</a:t>
              </a:r>
              <a:endPara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470988" y="3478259"/>
              <a:ext cx="0" cy="533904"/>
            </a:xfrm>
            <a:prstGeom prst="line">
              <a:avLst/>
            </a:prstGeom>
            <a:ln w="76200">
              <a:solidFill>
                <a:srgbClr val="FFB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8773284" y="3478259"/>
            <a:ext cx="3010076" cy="646331"/>
            <a:chOff x="382555" y="3429000"/>
            <a:chExt cx="3010076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453488" y="3429000"/>
              <a:ext cx="2939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Handle synonyms of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u</a:t>
              </a:r>
              <a:r>
                <a:rPr lang="en-US" altLang="ko-KR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nfamiliar official words</a:t>
              </a:r>
              <a:endPara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382555" y="3478259"/>
              <a:ext cx="0" cy="533904"/>
            </a:xfrm>
            <a:prstGeom prst="line">
              <a:avLst/>
            </a:prstGeom>
            <a:ln w="76200">
              <a:solidFill>
                <a:srgbClr val="FFB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8773284" y="5503002"/>
            <a:ext cx="3010076" cy="646331"/>
            <a:chOff x="382555" y="3429000"/>
            <a:chExt cx="3010076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453488" y="3429000"/>
              <a:ext cx="2939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Considering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Uploaded dates &amp; Hits</a:t>
              </a:r>
              <a:endPara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382555" y="3478259"/>
              <a:ext cx="0" cy="533904"/>
            </a:xfrm>
            <a:prstGeom prst="line">
              <a:avLst/>
            </a:prstGeom>
            <a:ln w="76200">
              <a:solidFill>
                <a:srgbClr val="FFB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4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Implementation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7532" y="1122856"/>
            <a:ext cx="4617056" cy="422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Text extraction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20392" y="2133565"/>
            <a:ext cx="7703131" cy="4357395"/>
            <a:chOff x="747544" y="1858744"/>
            <a:chExt cx="7703131" cy="4357395"/>
          </a:xfrm>
        </p:grpSpPr>
        <p:grpSp>
          <p:nvGrpSpPr>
            <p:cNvPr id="17" name="그룹 16"/>
            <p:cNvGrpSpPr/>
            <p:nvPr/>
          </p:nvGrpSpPr>
          <p:grpSpPr>
            <a:xfrm>
              <a:off x="747544" y="1858744"/>
              <a:ext cx="7703131" cy="4357395"/>
              <a:chOff x="747544" y="1858744"/>
              <a:chExt cx="7703131" cy="4357395"/>
            </a:xfrm>
          </p:grpSpPr>
          <p:graphicFrame>
            <p:nvGraphicFramePr>
              <p:cNvPr id="15" name="차트 14"/>
              <p:cNvGraphicFramePr/>
              <p:nvPr>
                <p:extLst>
                  <p:ext uri="{D42A27DB-BD31-4B8C-83A1-F6EECF244321}">
                    <p14:modId xmlns:p14="http://schemas.microsoft.com/office/powerpoint/2010/main" val="3351339054"/>
                  </p:ext>
                </p:extLst>
              </p:nvPr>
            </p:nvGraphicFramePr>
            <p:xfrm>
              <a:off x="747544" y="1858744"/>
              <a:ext cx="7703131" cy="435739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774" y="4513440"/>
                <a:ext cx="1645766" cy="945440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816024" y="2066346"/>
                <a:ext cx="1949554" cy="1216988"/>
                <a:chOff x="911676" y="3207169"/>
                <a:chExt cx="2661588" cy="1661469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7829"/>
                <a:stretch/>
              </p:blipFill>
              <p:spPr>
                <a:xfrm>
                  <a:off x="911676" y="3207169"/>
                  <a:ext cx="2661588" cy="1186806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 contras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0151"/>
                <a:stretch/>
              </p:blipFill>
              <p:spPr>
                <a:xfrm>
                  <a:off x="911676" y="4377791"/>
                  <a:ext cx="2661588" cy="490847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024" y="3283334"/>
                <a:ext cx="2059267" cy="1177643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7249886" y="2323321"/>
              <a:ext cx="485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FFB9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80</a:t>
              </a:r>
              <a:endParaRPr lang="ko-KR" altLang="en-US" sz="1600" dirty="0">
                <a:solidFill>
                  <a:srgbClr val="FFB9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49886" y="2585244"/>
              <a:ext cx="485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D0CEC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80</a:t>
              </a:r>
              <a:endParaRPr lang="ko-KR" altLang="en-US" sz="1600" dirty="0">
                <a:solidFill>
                  <a:srgbClr val="D0CE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59643" y="3576607"/>
              <a:ext cx="485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FFB9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65</a:t>
              </a:r>
              <a:endParaRPr lang="ko-KR" altLang="en-US" sz="1600" dirty="0">
                <a:solidFill>
                  <a:srgbClr val="FFB9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46796" y="3838530"/>
              <a:ext cx="485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D0CEC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44</a:t>
              </a:r>
              <a:endParaRPr lang="ko-KR" altLang="en-US" sz="1600" dirty="0">
                <a:solidFill>
                  <a:srgbClr val="D0CE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47447" y="4791501"/>
              <a:ext cx="485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FFB9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21</a:t>
              </a:r>
              <a:endParaRPr lang="ko-KR" altLang="en-US" sz="1600" dirty="0">
                <a:solidFill>
                  <a:srgbClr val="FFB9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78280" y="5053424"/>
              <a:ext cx="485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D0CEC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54</a:t>
              </a:r>
              <a:endParaRPr lang="ko-KR" altLang="en-US" sz="1600" dirty="0">
                <a:solidFill>
                  <a:srgbClr val="D0CE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0CA8D45-5354-2040-9783-2AB205CDA4C9}"/>
              </a:ext>
            </a:extLst>
          </p:cNvPr>
          <p:cNvSpPr/>
          <p:nvPr/>
        </p:nvSpPr>
        <p:spPr>
          <a:xfrm>
            <a:off x="0" y="6490912"/>
            <a:ext cx="6845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dirty="0" smtClean="0">
                <a:solidFill>
                  <a:schemeClr val="bg1">
                    <a:lumMod val="65000"/>
                  </a:schemeClr>
                </a:solidFill>
                <a:latin typeface="Sandoll 명조 01 Light" panose="020B0600000101010101" pitchFamily="34" charset="-127"/>
                <a:ea typeface="Sandoll 명조 01 Light" panose="020B0600000101010101" pitchFamily="34" charset="-127"/>
                <a:cs typeface="Consolas" panose="020B0609020204030204" pitchFamily="49" charset="0"/>
              </a:rPr>
              <a:t>https://</a:t>
            </a:r>
            <a:r>
              <a:rPr kumimoji="1" lang="en-US" altLang="ko-KR" sz="1600" dirty="0" err="1" smtClean="0">
                <a:solidFill>
                  <a:schemeClr val="bg1">
                    <a:lumMod val="65000"/>
                  </a:schemeClr>
                </a:solidFill>
                <a:latin typeface="Sandoll 명조 01 Light" panose="020B0600000101010101" pitchFamily="34" charset="-127"/>
                <a:ea typeface="Sandoll 명조 01 Light" panose="020B0600000101010101" pitchFamily="34" charset="-127"/>
                <a:cs typeface="Consolas" panose="020B0609020204030204" pitchFamily="49" charset="0"/>
              </a:rPr>
              <a:t>dataturks.com</a:t>
            </a:r>
            <a:r>
              <a:rPr kumimoji="1" lang="en-US" altLang="ko-KR" sz="1600" dirty="0" smtClean="0">
                <a:solidFill>
                  <a:schemeClr val="bg1">
                    <a:lumMod val="65000"/>
                  </a:schemeClr>
                </a:solidFill>
                <a:latin typeface="Sandoll 명조 01 Light" panose="020B0600000101010101" pitchFamily="34" charset="-127"/>
                <a:ea typeface="Sandoll 명조 01 Light" panose="020B0600000101010101" pitchFamily="34" charset="-127"/>
                <a:cs typeface="Consolas" panose="020B0609020204030204" pitchFamily="49" charset="0"/>
              </a:rPr>
              <a:t>/blog/compare-image-text-recognition-</a:t>
            </a:r>
            <a:r>
              <a:rPr kumimoji="1" lang="en-US" altLang="ko-KR" sz="1600" dirty="0" err="1" smtClean="0">
                <a:solidFill>
                  <a:schemeClr val="bg1">
                    <a:lumMod val="65000"/>
                  </a:schemeClr>
                </a:solidFill>
                <a:latin typeface="Sandoll 명조 01 Light" panose="020B0600000101010101" pitchFamily="34" charset="-127"/>
                <a:ea typeface="Sandoll 명조 01 Light" panose="020B0600000101010101" pitchFamily="34" charset="-127"/>
                <a:cs typeface="Consolas" panose="020B0609020204030204" pitchFamily="49" charset="0"/>
              </a:rPr>
              <a:t>apis.php</a:t>
            </a:r>
            <a:endParaRPr kumimoji="1" lang="en-US" altLang="ko-KR" sz="1600" dirty="0">
              <a:solidFill>
                <a:schemeClr val="bg1">
                  <a:lumMod val="65000"/>
                </a:schemeClr>
              </a:solidFill>
              <a:latin typeface="Sandoll 명조 01 Light" panose="020B0600000101010101" pitchFamily="34" charset="-127"/>
              <a:ea typeface="Sandoll 명조 01 Light" panose="020B0600000101010101" pitchFamily="34" charset="-127"/>
              <a:cs typeface="Consolas" panose="020B0609020204030204" pitchFamily="49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860964" y="2198842"/>
            <a:ext cx="45419" cy="387725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67" y="2936696"/>
            <a:ext cx="2125501" cy="131697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540664" y="4866920"/>
            <a:ext cx="291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.hwp .doc .xls .ppt .zip</a:t>
            </a:r>
            <a:endParaRPr lang="ko-KR" altLang="en-US" sz="20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2444" y="1658689"/>
            <a:ext cx="291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From Image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36706" y="1658689"/>
            <a:ext cx="291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From Files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1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Implementation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7532" y="1122856"/>
            <a:ext cx="5350748" cy="422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＇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카이스트 대신 전해드립니다</a:t>
            </a: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＇ Crawling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23591" y="1782145"/>
            <a:ext cx="5363028" cy="4585303"/>
            <a:chOff x="950686" y="1782145"/>
            <a:chExt cx="5363028" cy="45853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2161" y="1782145"/>
              <a:ext cx="4240079" cy="378433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50686" y="5659562"/>
              <a:ext cx="53630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FFB9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Facebook page </a:t>
              </a:r>
              <a:r>
                <a:rPr lang="ko-KR" altLang="en-US" sz="2000" dirty="0" smtClean="0">
                  <a:solidFill>
                    <a:srgbClr val="FFB9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카이스트 대신 전해드립니다</a:t>
              </a:r>
              <a:endParaRPr lang="en-US" altLang="ko-KR" sz="2000" dirty="0" smtClean="0">
                <a:solidFill>
                  <a:srgbClr val="FFB9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13,242 followers, 2,926 visits/day</a:t>
              </a:r>
              <a:endPara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533142" y="3333694"/>
            <a:ext cx="4509990" cy="1631216"/>
            <a:chOff x="6624735" y="3866807"/>
            <a:chExt cx="4509990" cy="1631216"/>
          </a:xfrm>
        </p:grpSpPr>
        <p:sp>
          <p:nvSpPr>
            <p:cNvPr id="24" name="TextBox 23"/>
            <p:cNvSpPr txBox="1"/>
            <p:nvPr/>
          </p:nvSpPr>
          <p:spPr>
            <a:xfrm>
              <a:off x="6624735" y="3866807"/>
              <a:ext cx="45099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  국장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		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국가장학금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학자금</a:t>
              </a:r>
              <a:endParaRPr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기숙사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		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생활관</a:t>
              </a:r>
              <a:endParaRPr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r>
                <a:rPr lang="ko-KR" altLang="en-US" sz="2000" dirty="0" err="1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카포전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		</a:t>
              </a:r>
              <a:r>
                <a:rPr lang="ko-KR" altLang="en-US" sz="2000" dirty="0" err="1" smtClean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학생대제전</a:t>
              </a:r>
              <a:endParaRPr lang="ko-KR" altLang="en-US" sz="20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6" name="왼쪽/오른쪽 화살표 5"/>
            <p:cNvSpPr/>
            <p:nvPr/>
          </p:nvSpPr>
          <p:spPr>
            <a:xfrm>
              <a:off x="7682306" y="3951343"/>
              <a:ext cx="592910" cy="169403"/>
            </a:xfrm>
            <a:prstGeom prst="left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왼쪽/오른쪽 화살표 26"/>
            <p:cNvSpPr/>
            <p:nvPr/>
          </p:nvSpPr>
          <p:spPr>
            <a:xfrm>
              <a:off x="7682307" y="4577842"/>
              <a:ext cx="592910" cy="169403"/>
            </a:xfrm>
            <a:prstGeom prst="left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왼쪽/오른쪽 화살표 35"/>
            <p:cNvSpPr/>
            <p:nvPr/>
          </p:nvSpPr>
          <p:spPr>
            <a:xfrm>
              <a:off x="7682307" y="5204340"/>
              <a:ext cx="592910" cy="169403"/>
            </a:xfrm>
            <a:prstGeom prst="left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632173" y="2443065"/>
            <a:ext cx="4509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Synonym handling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7861610" y="5096107"/>
            <a:ext cx="72000" cy="7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>
            <a:spLocks noChangeAspect="1"/>
          </p:cNvSpPr>
          <p:nvPr/>
        </p:nvSpPr>
        <p:spPr>
          <a:xfrm>
            <a:off x="7867922" y="5291793"/>
            <a:ext cx="72000" cy="7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>
            <a:spLocks noChangeAspect="1"/>
          </p:cNvSpPr>
          <p:nvPr/>
        </p:nvSpPr>
        <p:spPr>
          <a:xfrm>
            <a:off x="7861610" y="5485248"/>
            <a:ext cx="72000" cy="7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26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Implementation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7532" y="1122856"/>
            <a:ext cx="5350748" cy="422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Hits &amp; Dates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605341" y="1786410"/>
            <a:ext cx="8981318" cy="3710158"/>
            <a:chOff x="1688236" y="1991684"/>
            <a:chExt cx="8981318" cy="3710158"/>
          </a:xfrm>
        </p:grpSpPr>
        <p:sp>
          <p:nvSpPr>
            <p:cNvPr id="5" name="TextBox 4"/>
            <p:cNvSpPr txBox="1"/>
            <p:nvPr/>
          </p:nvSpPr>
          <p:spPr>
            <a:xfrm>
              <a:off x="1688236" y="4686179"/>
              <a:ext cx="415428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B9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Hits</a:t>
              </a:r>
            </a:p>
            <a:p>
              <a:pPr algn="ctr"/>
              <a:r>
                <a:rPr kumimoji="1" lang="en-US" altLang="ko-KR" sz="20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One</a:t>
              </a:r>
              <a:r>
                <a:rPr kumimoji="1" lang="ko-KR" altLang="en-US" sz="20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kumimoji="1" lang="en-US" altLang="ko-KR" sz="20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with more hits</a:t>
              </a:r>
            </a:p>
            <a:p>
              <a:pPr algn="ctr"/>
              <a:r>
                <a:rPr kumimoji="1" lang="en-US" altLang="ko-KR" sz="20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gets 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 higher score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8" r="24928"/>
            <a:stretch/>
          </p:blipFill>
          <p:spPr>
            <a:xfrm>
              <a:off x="2627043" y="2097170"/>
              <a:ext cx="2276669" cy="247834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302828" y="4686179"/>
              <a:ext cx="43667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B9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Date</a:t>
              </a:r>
            </a:p>
            <a:p>
              <a:pPr algn="ctr"/>
              <a:r>
                <a:rPr kumimoji="1" lang="en-US" altLang="ko-KR" sz="20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More recent one</a:t>
              </a:r>
            </a:p>
            <a:p>
              <a:pPr algn="ctr"/>
              <a:r>
                <a:rPr kumimoji="1" lang="en-US" altLang="ko-KR" sz="2000" dirty="0" smtClean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gets 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 higher score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4" r="29861"/>
            <a:stretch/>
          </p:blipFill>
          <p:spPr>
            <a:xfrm>
              <a:off x="7501811" y="1991684"/>
              <a:ext cx="1968760" cy="2689316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14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532" y="225491"/>
            <a:ext cx="10515600" cy="1053128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Experiment Design</a:t>
            </a:r>
            <a:endParaRPr lang="ko-KR" altLang="en-US" dirty="0">
              <a:solidFill>
                <a:srgbClr val="FFC000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5733" y="2662937"/>
            <a:ext cx="10400535" cy="1713126"/>
            <a:chOff x="1067389" y="2662937"/>
            <a:chExt cx="10400535" cy="1713126"/>
          </a:xfrm>
        </p:grpSpPr>
        <p:grpSp>
          <p:nvGrpSpPr>
            <p:cNvPr id="6" name="그룹 5"/>
            <p:cNvGrpSpPr/>
            <p:nvPr/>
          </p:nvGrpSpPr>
          <p:grpSpPr>
            <a:xfrm>
              <a:off x="4567352" y="3164767"/>
              <a:ext cx="3543972" cy="703245"/>
              <a:chOff x="9252405" y="2082670"/>
              <a:chExt cx="4458050" cy="88462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2405" y="2082670"/>
                <a:ext cx="3184663" cy="884629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2030800" y="2091410"/>
                <a:ext cx="1679655" cy="58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spc="300" smtClean="0"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Port</a:t>
                </a:r>
                <a:r>
                  <a:rPr lang="en-US" altLang="ko-KR" sz="2400" b="1" spc="300"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a</a:t>
                </a:r>
                <a:r>
                  <a:rPr lang="en-US" altLang="ko-KR" sz="2400" b="1" spc="300" smtClean="0"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l</a:t>
                </a:r>
                <a:endParaRPr lang="ko-KR" altLang="en-US" sz="2400" b="1" spc="300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389" y="3164767"/>
              <a:ext cx="2733915" cy="7094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708467" y="3288668"/>
              <a:ext cx="951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FFB9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VS</a:t>
              </a:r>
              <a:endParaRPr lang="ko-KR" altLang="en-US" sz="2400" dirty="0">
                <a:solidFill>
                  <a:srgbClr val="FFB9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84501" y="3288668"/>
              <a:ext cx="951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FFB9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VS</a:t>
              </a:r>
              <a:endParaRPr lang="ko-KR" altLang="en-US" sz="2400" dirty="0">
                <a:solidFill>
                  <a:srgbClr val="FFB9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99" r="12229"/>
            <a:stretch/>
          </p:blipFill>
          <p:spPr>
            <a:xfrm>
              <a:off x="8743385" y="2662937"/>
              <a:ext cx="2724539" cy="1713126"/>
            </a:xfrm>
            <a:prstGeom prst="rect">
              <a:avLst/>
            </a:prstGeom>
          </p:spPr>
        </p:pic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437CC-AFB9-43A8-A964-A869EC7F81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63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544</Words>
  <Application>Microsoft Macintosh PowerPoint</Application>
  <PresentationFormat>와이드스크린</PresentationFormat>
  <Paragraphs>270</Paragraphs>
  <Slides>23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Sandoll 고딕Neo1 06 SemiBold</vt:lpstr>
      <vt:lpstr>KoPub돋움체 Bold</vt:lpstr>
      <vt:lpstr>KoPub돋움체 Medium</vt:lpstr>
      <vt:lpstr>Sandoll 고딕Neo2 02 Light</vt:lpstr>
      <vt:lpstr>Consolas</vt:lpstr>
      <vt:lpstr>맑은 고딕</vt:lpstr>
      <vt:lpstr>Arial</vt:lpstr>
      <vt:lpstr>Sandoll 명조 01 Light</vt:lpstr>
      <vt:lpstr>Office 테마</vt:lpstr>
      <vt:lpstr>PowerPoint 프레젠테이션</vt:lpstr>
      <vt:lpstr>Problem</vt:lpstr>
      <vt:lpstr>Design Goals</vt:lpstr>
      <vt:lpstr>Design Goals</vt:lpstr>
      <vt:lpstr>Design Goals</vt:lpstr>
      <vt:lpstr>Implementation</vt:lpstr>
      <vt:lpstr>Implementation</vt:lpstr>
      <vt:lpstr>Implementation</vt:lpstr>
      <vt:lpstr>Experiment Design</vt:lpstr>
      <vt:lpstr>Experiment Design</vt:lpstr>
      <vt:lpstr>Experiment Design</vt:lpstr>
      <vt:lpstr>Experiment Design</vt:lpstr>
      <vt:lpstr>Experiment Design</vt:lpstr>
      <vt:lpstr>Result – Offline Experiment</vt:lpstr>
      <vt:lpstr>Result – Online Experiment</vt:lpstr>
      <vt:lpstr>Result – Online Experiment</vt:lpstr>
      <vt:lpstr>Result – Online Experiment</vt:lpstr>
      <vt:lpstr>Result – Correct Rate</vt:lpstr>
      <vt:lpstr>Result – Number of Searches</vt:lpstr>
      <vt:lpstr>Result – Number of Searches</vt:lpstr>
      <vt:lpstr>Result – Satisfaction</vt:lpstr>
      <vt:lpstr>Result – Satisfaction</vt:lpstr>
      <vt:lpstr>Live Demo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Jiseok</dc:creator>
  <cp:lastModifiedBy>Microsoft Office 사용자</cp:lastModifiedBy>
  <cp:revision>63</cp:revision>
  <cp:lastPrinted>2018-11-30T00:41:56Z</cp:lastPrinted>
  <dcterms:created xsi:type="dcterms:W3CDTF">2018-11-29T06:27:58Z</dcterms:created>
  <dcterms:modified xsi:type="dcterms:W3CDTF">2018-11-30T02:03:08Z</dcterms:modified>
</cp:coreProperties>
</file>